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8"/>
  </p:notesMasterIdLst>
  <p:sldIdLst>
    <p:sldId id="256" r:id="rId2"/>
    <p:sldId id="257" r:id="rId3"/>
    <p:sldId id="300" r:id="rId4"/>
    <p:sldId id="259" r:id="rId5"/>
    <p:sldId id="260" r:id="rId6"/>
    <p:sldId id="261" r:id="rId7"/>
    <p:sldId id="265" r:id="rId8"/>
    <p:sldId id="262" r:id="rId9"/>
    <p:sldId id="263" r:id="rId10"/>
    <p:sldId id="266" r:id="rId11"/>
    <p:sldId id="302" r:id="rId12"/>
    <p:sldId id="303" r:id="rId13"/>
    <p:sldId id="301" r:id="rId14"/>
    <p:sldId id="275" r:id="rId15"/>
    <p:sldId id="276" r:id="rId16"/>
    <p:sldId id="267" r:id="rId17"/>
    <p:sldId id="268" r:id="rId18"/>
    <p:sldId id="271" r:id="rId19"/>
    <p:sldId id="274" r:id="rId20"/>
    <p:sldId id="282" r:id="rId21"/>
    <p:sldId id="283" r:id="rId22"/>
    <p:sldId id="284" r:id="rId23"/>
    <p:sldId id="305" r:id="rId24"/>
    <p:sldId id="272" r:id="rId25"/>
    <p:sldId id="277" r:id="rId26"/>
    <p:sldId id="304" r:id="rId27"/>
    <p:sldId id="279" r:id="rId28"/>
    <p:sldId id="285" r:id="rId29"/>
    <p:sldId id="278" r:id="rId30"/>
    <p:sldId id="286" r:id="rId31"/>
    <p:sldId id="287" r:id="rId32"/>
    <p:sldId id="288" r:id="rId33"/>
    <p:sldId id="316" r:id="rId34"/>
    <p:sldId id="290" r:id="rId35"/>
    <p:sldId id="291" r:id="rId36"/>
    <p:sldId id="292" r:id="rId37"/>
    <p:sldId id="289" r:id="rId38"/>
    <p:sldId id="293" r:id="rId39"/>
    <p:sldId id="294" r:id="rId40"/>
    <p:sldId id="295" r:id="rId41"/>
    <p:sldId id="296" r:id="rId42"/>
    <p:sldId id="299" r:id="rId43"/>
    <p:sldId id="307" r:id="rId44"/>
    <p:sldId id="306" r:id="rId45"/>
    <p:sldId id="270" r:id="rId46"/>
    <p:sldId id="269" r:id="rId47"/>
    <p:sldId id="273" r:id="rId48"/>
    <p:sldId id="308" r:id="rId49"/>
    <p:sldId id="311" r:id="rId50"/>
    <p:sldId id="310" r:id="rId51"/>
    <p:sldId id="264" r:id="rId52"/>
    <p:sldId id="309" r:id="rId53"/>
    <p:sldId id="312" r:id="rId54"/>
    <p:sldId id="314" r:id="rId55"/>
    <p:sldId id="313" r:id="rId56"/>
    <p:sldId id="315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1A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-1296" y="-4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4FDA7-9288-0448-A215-B26731BDDED0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7CD10-624E-6244-B803-F7147196A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665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7CD10-624E-6244-B803-F7147196A4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82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example GPCR classes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7CD10-624E-6244-B803-F7147196A46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55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7CD10-624E-6244-B803-F7147196A46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93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7CD10-624E-6244-B803-F7147196A46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13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at spontaneous firing of cartwheel cells of the dorsal cochlear</a:t>
            </a:r>
            <a:r>
              <a:rPr lang="en-US" baseline="0" dirty="0" smtClean="0"/>
              <a:t> nucleus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7CD10-624E-6244-B803-F7147196A46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94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at spontaneous firing of cartwheel cells of the dorsal cochlear</a:t>
            </a:r>
            <a:r>
              <a:rPr lang="en-US" baseline="0" dirty="0" smtClean="0"/>
              <a:t> nucleus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7CD10-624E-6244-B803-F7147196A46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94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at spontaneous firing of cartwheel cells of the dorsal cochlear</a:t>
            </a:r>
            <a:r>
              <a:rPr lang="en-US" baseline="0" dirty="0" smtClean="0"/>
              <a:t> nucleus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7CD10-624E-6244-B803-F7147196A46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94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at spontaneous firing of cartwheel cells of the dorsal cochlear</a:t>
            </a:r>
            <a:r>
              <a:rPr lang="en-US" baseline="0" dirty="0" smtClean="0"/>
              <a:t> nucleus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7CD10-624E-6244-B803-F7147196A46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94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at spontaneous firing of cartwheel cells of the dorsal cochlear</a:t>
            </a:r>
            <a:r>
              <a:rPr lang="en-US" baseline="0" dirty="0" smtClean="0"/>
              <a:t> nucleus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7CD10-624E-6244-B803-F7147196A46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94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amperometry</a:t>
            </a:r>
            <a:r>
              <a:rPr lang="en-US" baseline="0" dirty="0" smtClean="0"/>
              <a:t> looking at paired pulse dopamine release. Showing PPD. Left is dopamine D1 receptor activation enhancing glutamate release through AC -&gt; PKA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7CD10-624E-6244-B803-F7147196A46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22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smtClean="0"/>
              <a:t>cycle is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7CD10-624E-6244-B803-F7147196A46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63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7CD10-624E-6244-B803-F7147196A4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82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7CD10-624E-6244-B803-F7147196A46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82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Rodbell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Necessity of GTP</a:t>
            </a:r>
          </a:p>
          <a:p>
            <a:r>
              <a:rPr lang="en-US" dirty="0" smtClean="0"/>
              <a:t>Gilman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Identification of G Proteins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7CD10-624E-6244-B803-F7147196A4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06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1971 cartoon by Pierre De </a:t>
            </a:r>
            <a:r>
              <a:rPr lang="en-US" dirty="0" err="1" smtClean="0"/>
              <a:t>Meytes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Gilman’s </a:t>
            </a:r>
            <a:r>
              <a:rPr lang="en-US" baseline="0" dirty="0" err="1" smtClean="0"/>
              <a:t>nobel</a:t>
            </a:r>
            <a:r>
              <a:rPr lang="en-US" baseline="0" dirty="0" smtClean="0"/>
              <a:t> lecture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7CD10-624E-6244-B803-F7147196A46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01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cycle 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7CD10-624E-6244-B803-F7147196A46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63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Bring up constitutive activity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7CD10-624E-6244-B803-F7147196A46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63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many combinations of GPCRs and G Proteins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7CD10-624E-6244-B803-F7147196A46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21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answer:</a:t>
            </a:r>
            <a:r>
              <a:rPr lang="en-US" baseline="0" dirty="0" smtClean="0"/>
              <a:t> different effectors depending on agonist or effector </a:t>
            </a:r>
            <a:r>
              <a:rPr lang="en-US" baseline="0" dirty="0" err="1" smtClean="0"/>
              <a:t>complexing</a:t>
            </a:r>
            <a:r>
              <a:rPr lang="en-US" baseline="0" dirty="0" smtClean="0"/>
              <a:t> / interaction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7CD10-624E-6244-B803-F7147196A46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25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go over this! It is to show what you’ll see when you </a:t>
            </a:r>
            <a:r>
              <a:rPr lang="en-US" dirty="0" err="1" smtClean="0"/>
              <a:t>google</a:t>
            </a:r>
            <a:r>
              <a:rPr lang="en-US" dirty="0" smtClean="0"/>
              <a:t> GPCR</a:t>
            </a:r>
            <a:r>
              <a:rPr lang="en-US" baseline="0" dirty="0" smtClean="0"/>
              <a:t> effectors and how many pathways there are. It’s an example of bad data displays. But shows just how big an influence GPCRs can exert.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7CD10-624E-6244-B803-F7147196A46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1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07A0-4EB0-B744-B52C-01A7FA02030B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A451-5280-A14B-A247-6AB8B675975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07A0-4EB0-B744-B52C-01A7FA02030B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A451-5280-A14B-A247-6AB8B67597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07A0-4EB0-B744-B52C-01A7FA02030B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A451-5280-A14B-A247-6AB8B67597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07A0-4EB0-B744-B52C-01A7FA02030B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A451-5280-A14B-A247-6AB8B67597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07A0-4EB0-B744-B52C-01A7FA02030B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A451-5280-A14B-A247-6AB8B675975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07A0-4EB0-B744-B52C-01A7FA02030B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A451-5280-A14B-A247-6AB8B67597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07A0-4EB0-B744-B52C-01A7FA02030B}" type="datetimeFigureOut">
              <a:rPr lang="en-US" smtClean="0"/>
              <a:t>4/30/18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A451-5280-A14B-A247-6AB8B675975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07A0-4EB0-B744-B52C-01A7FA02030B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A451-5280-A14B-A247-6AB8B67597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07A0-4EB0-B744-B52C-01A7FA02030B}" type="datetimeFigureOut">
              <a:rPr lang="en-US" smtClean="0"/>
              <a:t>4/30/18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A451-5280-A14B-A247-6AB8B67597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07A0-4EB0-B744-B52C-01A7FA02030B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A451-5280-A14B-A247-6AB8B675975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07A0-4EB0-B744-B52C-01A7FA02030B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A451-5280-A14B-A247-6AB8B67597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CA7207A0-4EB0-B744-B52C-01A7FA02030B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9DEA451-5280-A14B-A247-6AB8B675975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2.t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Paul.kramer@nih.gov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3.jpg"/><Relationship Id="rId6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31.jpg"/><Relationship Id="rId7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jpg"/><Relationship Id="rId5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mailto:paul.kramer@nih.gov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fun stuff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GPCRs</a:t>
            </a:r>
          </a:p>
          <a:p>
            <a:r>
              <a:rPr lang="en-US" dirty="0" smtClean="0"/>
              <a:t>Modulation</a:t>
            </a:r>
          </a:p>
          <a:p>
            <a:r>
              <a:rPr lang="en-US" dirty="0" smtClean="0"/>
              <a:t>Plasticity</a:t>
            </a:r>
          </a:p>
          <a:p>
            <a:r>
              <a:rPr lang="en-US" dirty="0" smtClean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3933988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68191" y="586346"/>
            <a:ext cx="2935252" cy="1867123"/>
            <a:chOff x="368191" y="931557"/>
            <a:chExt cx="2935252" cy="1867123"/>
          </a:xfrm>
        </p:grpSpPr>
        <p:pic>
          <p:nvPicPr>
            <p:cNvPr id="3" name="Picture 2" descr="GPCR_simpl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191" y="931557"/>
              <a:ext cx="2935252" cy="1867123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2367298" y="2206889"/>
              <a:ext cx="797453" cy="4315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065352" y="846015"/>
            <a:ext cx="46640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Three main GPCR classes:</a:t>
            </a:r>
          </a:p>
          <a:p>
            <a:r>
              <a:rPr lang="en-US" dirty="0" smtClean="0"/>
              <a:t>A </a:t>
            </a:r>
            <a:r>
              <a:rPr lang="mr-IN" dirty="0" smtClean="0"/>
              <a:t>–</a:t>
            </a:r>
            <a:r>
              <a:rPr lang="en-US" dirty="0" smtClean="0"/>
              <a:t> rhodopsin-like</a:t>
            </a:r>
          </a:p>
          <a:p>
            <a:r>
              <a:rPr lang="en-US" dirty="0" smtClean="0"/>
              <a:t>B </a:t>
            </a:r>
            <a:r>
              <a:rPr lang="mr-IN" dirty="0" smtClean="0"/>
              <a:t>–</a:t>
            </a:r>
            <a:r>
              <a:rPr lang="en-US" dirty="0" smtClean="0"/>
              <a:t> secretin-like</a:t>
            </a:r>
          </a:p>
          <a:p>
            <a:r>
              <a:rPr lang="en-US" dirty="0" smtClean="0"/>
              <a:t>C </a:t>
            </a:r>
            <a:r>
              <a:rPr lang="mr-IN" dirty="0" smtClean="0"/>
              <a:t>–</a:t>
            </a:r>
            <a:r>
              <a:rPr lang="en-US" dirty="0" smtClean="0"/>
              <a:t> metabotropic glutamate receptor-like</a:t>
            </a:r>
          </a:p>
          <a:p>
            <a:endParaRPr lang="en-US" dirty="0"/>
          </a:p>
          <a:p>
            <a:r>
              <a:rPr lang="en-US" dirty="0" smtClean="0"/>
              <a:t>Also: frizzled, taste receptor and unclassified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65352" y="1141663"/>
            <a:ext cx="4664062" cy="320692"/>
          </a:xfrm>
          <a:prstGeom prst="rect">
            <a:avLst/>
          </a:prstGeom>
          <a:solidFill>
            <a:srgbClr val="000090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GPCR_simple_alo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29" y="3757891"/>
            <a:ext cx="1426036" cy="203419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65352" y="3514785"/>
            <a:ext cx="46640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Prototypical GPCR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Majority of all known GPCRs are rhodopsin-like (class A)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Ligand binds in TM pocket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examples: opioid, dopamine and norepinephrine receptors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76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68191" y="586346"/>
            <a:ext cx="2935252" cy="1867123"/>
            <a:chOff x="368191" y="931557"/>
            <a:chExt cx="2935252" cy="1867123"/>
          </a:xfrm>
        </p:grpSpPr>
        <p:pic>
          <p:nvPicPr>
            <p:cNvPr id="3" name="Picture 2" descr="GPCR_simpl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191" y="931557"/>
              <a:ext cx="2935252" cy="1867123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2367298" y="2206889"/>
              <a:ext cx="797453" cy="4315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065352" y="846015"/>
            <a:ext cx="46640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Three main GPCR classes:</a:t>
            </a:r>
          </a:p>
          <a:p>
            <a:r>
              <a:rPr lang="en-US" dirty="0" smtClean="0"/>
              <a:t>A </a:t>
            </a:r>
            <a:r>
              <a:rPr lang="mr-IN" dirty="0" smtClean="0"/>
              <a:t>–</a:t>
            </a:r>
            <a:r>
              <a:rPr lang="en-US" dirty="0" smtClean="0"/>
              <a:t> rhodopsin-like</a:t>
            </a:r>
          </a:p>
          <a:p>
            <a:r>
              <a:rPr lang="en-US" dirty="0" smtClean="0"/>
              <a:t>B </a:t>
            </a:r>
            <a:r>
              <a:rPr lang="mr-IN" dirty="0" smtClean="0"/>
              <a:t>–</a:t>
            </a:r>
            <a:r>
              <a:rPr lang="en-US" dirty="0" smtClean="0"/>
              <a:t> secretin-like</a:t>
            </a:r>
          </a:p>
          <a:p>
            <a:r>
              <a:rPr lang="en-US" dirty="0" smtClean="0"/>
              <a:t>C </a:t>
            </a:r>
            <a:r>
              <a:rPr lang="mr-IN" dirty="0" smtClean="0"/>
              <a:t>–</a:t>
            </a:r>
            <a:r>
              <a:rPr lang="en-US" dirty="0" smtClean="0"/>
              <a:t> metabotropic glutamate receptor-like</a:t>
            </a:r>
          </a:p>
          <a:p>
            <a:endParaRPr lang="en-US" dirty="0"/>
          </a:p>
          <a:p>
            <a:r>
              <a:rPr lang="en-US" dirty="0" smtClean="0"/>
              <a:t>Also: frizzled, taste receptor and unclassified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65352" y="1436699"/>
            <a:ext cx="4664062" cy="320692"/>
          </a:xfrm>
          <a:prstGeom prst="rect">
            <a:avLst/>
          </a:prstGeom>
          <a:solidFill>
            <a:srgbClr val="000090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GPCR_simple_alo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29" y="3757891"/>
            <a:ext cx="1426036" cy="203419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65352" y="3514785"/>
            <a:ext cx="466406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Typically activated by peptides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Larger N-terminal domain than class 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Ligand binds first to N terminal site, then guided into TM pocket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examples: glucagon, CRF receptors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1895260" y="3476302"/>
            <a:ext cx="735624" cy="590226"/>
          </a:xfrm>
          <a:custGeom>
            <a:avLst/>
            <a:gdLst>
              <a:gd name="connsiteX0" fmla="*/ 183068 w 735624"/>
              <a:gd name="connsiteY0" fmla="*/ 423314 h 590226"/>
              <a:gd name="connsiteX1" fmla="*/ 657747 w 735624"/>
              <a:gd name="connsiteY1" fmla="*/ 590073 h 590226"/>
              <a:gd name="connsiteX2" fmla="*/ 734722 w 735624"/>
              <a:gd name="connsiteY2" fmla="*/ 397658 h 590226"/>
              <a:gd name="connsiteX3" fmla="*/ 657747 w 735624"/>
              <a:gd name="connsiteY3" fmla="*/ 192415 h 590226"/>
              <a:gd name="connsiteX4" fmla="*/ 426822 w 735624"/>
              <a:gd name="connsiteY4" fmla="*/ 64138 h 590226"/>
              <a:gd name="connsiteX5" fmla="*/ 118922 w 735624"/>
              <a:gd name="connsiteY5" fmla="*/ 0 h 590226"/>
              <a:gd name="connsiteX6" fmla="*/ 3459 w 735624"/>
              <a:gd name="connsiteY6" fmla="*/ 64138 h 590226"/>
              <a:gd name="connsiteX7" fmla="*/ 234384 w 735624"/>
              <a:gd name="connsiteY7" fmla="*/ 269381 h 590226"/>
              <a:gd name="connsiteX8" fmla="*/ 401164 w 735624"/>
              <a:gd name="connsiteY8" fmla="*/ 333520 h 59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5624" h="590226">
                <a:moveTo>
                  <a:pt x="183068" y="423314"/>
                </a:moveTo>
                <a:cubicBezTo>
                  <a:pt x="374436" y="508831"/>
                  <a:pt x="565805" y="594349"/>
                  <a:pt x="657747" y="590073"/>
                </a:cubicBezTo>
                <a:cubicBezTo>
                  <a:pt x="749689" y="585797"/>
                  <a:pt x="734722" y="463934"/>
                  <a:pt x="734722" y="397658"/>
                </a:cubicBezTo>
                <a:cubicBezTo>
                  <a:pt x="734722" y="331382"/>
                  <a:pt x="709064" y="248002"/>
                  <a:pt x="657747" y="192415"/>
                </a:cubicBezTo>
                <a:cubicBezTo>
                  <a:pt x="606430" y="136828"/>
                  <a:pt x="516626" y="96207"/>
                  <a:pt x="426822" y="64138"/>
                </a:cubicBezTo>
                <a:cubicBezTo>
                  <a:pt x="337018" y="32069"/>
                  <a:pt x="189482" y="0"/>
                  <a:pt x="118922" y="0"/>
                </a:cubicBezTo>
                <a:cubicBezTo>
                  <a:pt x="48362" y="0"/>
                  <a:pt x="-15785" y="19241"/>
                  <a:pt x="3459" y="64138"/>
                </a:cubicBezTo>
                <a:cubicBezTo>
                  <a:pt x="22703" y="109035"/>
                  <a:pt x="168100" y="224484"/>
                  <a:pt x="234384" y="269381"/>
                </a:cubicBezTo>
                <a:cubicBezTo>
                  <a:pt x="300668" y="314278"/>
                  <a:pt x="401164" y="333520"/>
                  <a:pt x="401164" y="333520"/>
                </a:cubicBezTo>
              </a:path>
            </a:pathLst>
          </a:custGeom>
          <a:ln w="57150" cmpd="sng">
            <a:solidFill>
              <a:srgbClr val="521A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6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build="p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68191" y="586346"/>
            <a:ext cx="2935252" cy="1867123"/>
            <a:chOff x="368191" y="931557"/>
            <a:chExt cx="2935252" cy="1867123"/>
          </a:xfrm>
        </p:grpSpPr>
        <p:pic>
          <p:nvPicPr>
            <p:cNvPr id="3" name="Picture 2" descr="GPCR_simpl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191" y="931557"/>
              <a:ext cx="2935252" cy="1867123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2367298" y="2206889"/>
              <a:ext cx="797453" cy="4315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065352" y="846015"/>
            <a:ext cx="46640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Three main GPCR classes:</a:t>
            </a:r>
          </a:p>
          <a:p>
            <a:r>
              <a:rPr lang="en-US" dirty="0" smtClean="0"/>
              <a:t>A </a:t>
            </a:r>
            <a:r>
              <a:rPr lang="mr-IN" dirty="0" smtClean="0"/>
              <a:t>–</a:t>
            </a:r>
            <a:r>
              <a:rPr lang="en-US" dirty="0" smtClean="0"/>
              <a:t> rhodopsin-like</a:t>
            </a:r>
          </a:p>
          <a:p>
            <a:r>
              <a:rPr lang="en-US" dirty="0" smtClean="0"/>
              <a:t>B </a:t>
            </a:r>
            <a:r>
              <a:rPr lang="mr-IN" dirty="0" smtClean="0"/>
              <a:t>–</a:t>
            </a:r>
            <a:r>
              <a:rPr lang="en-US" dirty="0" smtClean="0"/>
              <a:t> secretin-like</a:t>
            </a:r>
          </a:p>
          <a:p>
            <a:r>
              <a:rPr lang="en-US" dirty="0" smtClean="0"/>
              <a:t>C </a:t>
            </a:r>
            <a:r>
              <a:rPr lang="mr-IN" dirty="0" smtClean="0"/>
              <a:t>–</a:t>
            </a:r>
            <a:r>
              <a:rPr lang="en-US" dirty="0" smtClean="0"/>
              <a:t> metabotropic glutamate receptor-like</a:t>
            </a:r>
          </a:p>
          <a:p>
            <a:endParaRPr lang="en-US" dirty="0"/>
          </a:p>
          <a:p>
            <a:r>
              <a:rPr lang="en-US" dirty="0" smtClean="0"/>
              <a:t>Also: frizzled, taste receptor and unclassified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65352" y="1701332"/>
            <a:ext cx="4664062" cy="320692"/>
          </a:xfrm>
          <a:prstGeom prst="rect">
            <a:avLst/>
          </a:prstGeom>
          <a:solidFill>
            <a:srgbClr val="000090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065352" y="3514785"/>
            <a:ext cx="46640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Obligate dimers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Venus fly-trap ligand binding domain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examples: glutamate, GABA, Ca</a:t>
            </a:r>
            <a:r>
              <a:rPr lang="en-US" baseline="30000" dirty="0" smtClean="0"/>
              <a:t>2+</a:t>
            </a:r>
          </a:p>
          <a:p>
            <a:pPr marL="285750" indent="-285750">
              <a:buFont typeface="Arial"/>
              <a:buChar char="•"/>
            </a:pPr>
            <a:endParaRPr lang="en-US" baseline="30000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GABA </a:t>
            </a:r>
            <a:r>
              <a:rPr lang="mr-IN" dirty="0" smtClean="0"/>
              <a:t>–</a:t>
            </a:r>
            <a:r>
              <a:rPr lang="en-US" dirty="0" smtClean="0"/>
              <a:t> only one R signals, the other is necessary for trafficking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Glutamate </a:t>
            </a:r>
            <a:r>
              <a:rPr lang="mr-IN" dirty="0" smtClean="0"/>
              <a:t>–</a:t>
            </a:r>
            <a:r>
              <a:rPr lang="en-US" dirty="0" smtClean="0"/>
              <a:t> unclear if one or both signal</a:t>
            </a:r>
            <a:endParaRPr lang="en-US" dirty="0"/>
          </a:p>
        </p:txBody>
      </p:sp>
      <p:pic>
        <p:nvPicPr>
          <p:cNvPr id="2" name="Picture 1" descr="GPCR_C_simple_alo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83" y="3783546"/>
            <a:ext cx="2371283" cy="17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4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374726" y="4699461"/>
            <a:ext cx="394548" cy="523311"/>
            <a:chOff x="3970157" y="3143892"/>
            <a:chExt cx="394548" cy="523311"/>
          </a:xfrm>
        </p:grpSpPr>
        <p:sp>
          <p:nvSpPr>
            <p:cNvPr id="2" name="Oval 1"/>
            <p:cNvSpPr/>
            <p:nvPr/>
          </p:nvSpPr>
          <p:spPr>
            <a:xfrm>
              <a:off x="3970157" y="3193208"/>
              <a:ext cx="394548" cy="47399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85875" y="3143892"/>
              <a:ext cx="3788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Symbol" charset="2"/>
                  <a:cs typeface="Symbol" charset="2"/>
                </a:rPr>
                <a:t>a</a:t>
              </a:r>
              <a:endParaRPr lang="en-US" sz="2400" dirty="0">
                <a:latin typeface="Symbol" charset="2"/>
                <a:cs typeface="Symbol" charset="2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538325" y="5021585"/>
            <a:ext cx="591822" cy="535641"/>
            <a:chOff x="4274957" y="3368559"/>
            <a:chExt cx="591822" cy="535641"/>
          </a:xfrm>
        </p:grpSpPr>
        <p:grpSp>
          <p:nvGrpSpPr>
            <p:cNvPr id="4" name="Group 3"/>
            <p:cNvGrpSpPr/>
            <p:nvPr/>
          </p:nvGrpSpPr>
          <p:grpSpPr>
            <a:xfrm>
              <a:off x="4274957" y="3368559"/>
              <a:ext cx="591822" cy="535641"/>
              <a:chOff x="4274957" y="3368559"/>
              <a:chExt cx="591822" cy="535641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4274957" y="3430205"/>
                <a:ext cx="394548" cy="47399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4472231" y="3368559"/>
                <a:ext cx="394548" cy="47399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4314350" y="3391874"/>
              <a:ext cx="480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latin typeface="Symbol" charset="2"/>
                  <a:cs typeface="Symbol" charset="2"/>
                </a:rPr>
                <a:t>bg</a:t>
              </a:r>
              <a:endParaRPr lang="en-US" sz="2400" dirty="0">
                <a:latin typeface="Symbol" charset="2"/>
                <a:cs typeface="Symbol" charset="2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68191" y="586346"/>
            <a:ext cx="2935252" cy="1867123"/>
            <a:chOff x="368191" y="931557"/>
            <a:chExt cx="2935252" cy="1867123"/>
          </a:xfrm>
        </p:grpSpPr>
        <p:pic>
          <p:nvPicPr>
            <p:cNvPr id="3" name="Picture 2" descr="GPCR_simpl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191" y="931557"/>
              <a:ext cx="2935252" cy="1867123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2367298" y="2206889"/>
              <a:ext cx="797453" cy="4315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241875" y="5698378"/>
            <a:ext cx="4660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Heterotrimeric</a:t>
            </a:r>
            <a:r>
              <a:rPr lang="en-US" dirty="0" smtClean="0"/>
              <a:t> G proteins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Alpha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Beta</a:t>
            </a:r>
            <a:r>
              <a:rPr lang="en-US" dirty="0"/>
              <a:t> </a:t>
            </a:r>
            <a:r>
              <a:rPr lang="en-US" dirty="0" smtClean="0"/>
              <a:t>and gamma (beta-gamma complex)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65352" y="846015"/>
            <a:ext cx="46640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Three main GPCR classes:</a:t>
            </a:r>
          </a:p>
          <a:p>
            <a:r>
              <a:rPr lang="en-US" dirty="0" smtClean="0"/>
              <a:t>A </a:t>
            </a:r>
            <a:r>
              <a:rPr lang="mr-IN" dirty="0" smtClean="0"/>
              <a:t>–</a:t>
            </a:r>
            <a:r>
              <a:rPr lang="en-US" dirty="0" smtClean="0"/>
              <a:t> rhodopsin-like</a:t>
            </a:r>
          </a:p>
          <a:p>
            <a:r>
              <a:rPr lang="en-US" dirty="0" smtClean="0"/>
              <a:t>B </a:t>
            </a:r>
            <a:r>
              <a:rPr lang="mr-IN" dirty="0" smtClean="0"/>
              <a:t>–</a:t>
            </a:r>
            <a:r>
              <a:rPr lang="en-US" dirty="0" smtClean="0"/>
              <a:t> secretin-like</a:t>
            </a:r>
          </a:p>
          <a:p>
            <a:r>
              <a:rPr lang="en-US" dirty="0" smtClean="0"/>
              <a:t>C </a:t>
            </a:r>
            <a:r>
              <a:rPr lang="mr-IN" dirty="0" smtClean="0"/>
              <a:t>–</a:t>
            </a:r>
            <a:r>
              <a:rPr lang="en-US" dirty="0" smtClean="0"/>
              <a:t> metabotropic glutamate receptor-like</a:t>
            </a:r>
          </a:p>
          <a:p>
            <a:endParaRPr lang="en-US" dirty="0"/>
          </a:p>
          <a:p>
            <a:r>
              <a:rPr lang="en-US" dirty="0" smtClean="0"/>
              <a:t>Also: frizzled, taste receptor and unclassified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014805" y="4070507"/>
            <a:ext cx="511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But they all signal in fundamentally similar ways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4447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 Proteins</a:t>
            </a:r>
            <a:endParaRPr lang="en-US" dirty="0"/>
          </a:p>
        </p:txBody>
      </p:sp>
      <p:pic>
        <p:nvPicPr>
          <p:cNvPr id="3" name="Picture 2" descr="gilman_postcar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20" y="2602033"/>
            <a:ext cx="2355750" cy="3331705"/>
          </a:xfrm>
          <a:prstGeom prst="rect">
            <a:avLst/>
          </a:prstGeom>
        </p:spPr>
      </p:pic>
      <p:pic>
        <p:nvPicPr>
          <p:cNvPr id="4" name="Picture 3" descr="rodbell_postcar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453" y="2602033"/>
            <a:ext cx="2355750" cy="33317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9495" y="1627427"/>
            <a:ext cx="4401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Nobel Prize for Physiology and Medicine in 1994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0120" y="6263126"/>
            <a:ext cx="235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Alfred G. Gilman</a:t>
            </a:r>
          </a:p>
          <a:p>
            <a:r>
              <a:rPr lang="en-US" dirty="0" smtClean="0"/>
              <a:t>UT Southwestern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56127" y="6263126"/>
            <a:ext cx="235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Martin </a:t>
            </a:r>
            <a:r>
              <a:rPr lang="en-US" dirty="0" err="1" smtClean="0"/>
              <a:t>Rodbell</a:t>
            </a:r>
            <a:endParaRPr lang="en-US" dirty="0" smtClean="0"/>
          </a:p>
          <a:p>
            <a:r>
              <a:rPr lang="en-US" dirty="0" smtClean="0"/>
              <a:t>NIH! (NIEHS)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522" y="3452117"/>
            <a:ext cx="25712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“</a:t>
            </a:r>
            <a:r>
              <a:rPr lang="mr-IN" sz="2000" i="1" dirty="0" smtClean="0"/>
              <a:t>…</a:t>
            </a:r>
            <a:r>
              <a:rPr lang="en-US" sz="2000" i="1" dirty="0" smtClean="0"/>
              <a:t>for their discovery of G Proteins and the role of these proteins in signal transduction in cells”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922254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GTP controversy</a:t>
            </a:r>
            <a:endParaRPr lang="en-US" dirty="0"/>
          </a:p>
        </p:txBody>
      </p:sp>
      <p:pic>
        <p:nvPicPr>
          <p:cNvPr id="3" name="Picture 2" descr="Screen Shot 2018-04-14 at 2.31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05" y="1978632"/>
            <a:ext cx="6387687" cy="40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91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68191" y="931557"/>
            <a:ext cx="2935252" cy="1867123"/>
            <a:chOff x="368191" y="931557"/>
            <a:chExt cx="2935252" cy="1867123"/>
          </a:xfrm>
        </p:grpSpPr>
        <p:pic>
          <p:nvPicPr>
            <p:cNvPr id="3" name="Picture 2" descr="GPCR_simpl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191" y="931557"/>
              <a:ext cx="2935252" cy="1867123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2367298" y="2206889"/>
              <a:ext cx="797453" cy="4315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331975" y="2189065"/>
            <a:ext cx="394548" cy="523311"/>
            <a:chOff x="3970157" y="3143892"/>
            <a:chExt cx="394548" cy="523311"/>
          </a:xfrm>
        </p:grpSpPr>
        <p:sp>
          <p:nvSpPr>
            <p:cNvPr id="2" name="Oval 1"/>
            <p:cNvSpPr/>
            <p:nvPr/>
          </p:nvSpPr>
          <p:spPr>
            <a:xfrm>
              <a:off x="3970157" y="3193208"/>
              <a:ext cx="394548" cy="47399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85875" y="3143892"/>
              <a:ext cx="3788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Symbol" charset="2"/>
                  <a:cs typeface="Symbol" charset="2"/>
                </a:rPr>
                <a:t>a</a:t>
              </a:r>
              <a:endParaRPr lang="en-US" sz="2400" dirty="0">
                <a:latin typeface="Symbol" charset="2"/>
                <a:cs typeface="Symbol" charset="2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636775" y="2413732"/>
            <a:ext cx="591822" cy="535641"/>
            <a:chOff x="4274957" y="3368559"/>
            <a:chExt cx="591822" cy="535641"/>
          </a:xfrm>
        </p:grpSpPr>
        <p:grpSp>
          <p:nvGrpSpPr>
            <p:cNvPr id="4" name="Group 3"/>
            <p:cNvGrpSpPr/>
            <p:nvPr/>
          </p:nvGrpSpPr>
          <p:grpSpPr>
            <a:xfrm>
              <a:off x="4274957" y="3368559"/>
              <a:ext cx="591822" cy="535641"/>
              <a:chOff x="4274957" y="3368559"/>
              <a:chExt cx="591822" cy="535641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4274957" y="3430205"/>
                <a:ext cx="394548" cy="47399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4472231" y="3368559"/>
                <a:ext cx="394548" cy="47399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4314350" y="3391874"/>
              <a:ext cx="480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latin typeface="Symbol" charset="2"/>
                  <a:cs typeface="Symbol" charset="2"/>
                </a:rPr>
                <a:t>bg</a:t>
              </a:r>
              <a:endParaRPr lang="en-US" sz="2400" dirty="0">
                <a:latin typeface="Symbol" charset="2"/>
                <a:cs typeface="Symbol" charset="2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2510993" y="2189065"/>
            <a:ext cx="62775" cy="13355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968548" y="2171604"/>
            <a:ext cx="62775" cy="13355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2937160" y="2255841"/>
            <a:ext cx="62775" cy="13355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913661" y="2342687"/>
            <a:ext cx="62775" cy="13355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58-GProteins-1gg2-composite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067" y="2385108"/>
            <a:ext cx="3623909" cy="3995335"/>
          </a:xfrm>
          <a:prstGeom prst="rect">
            <a:avLst/>
          </a:prstGeom>
        </p:spPr>
      </p:pic>
      <p:grpSp>
        <p:nvGrpSpPr>
          <p:cNvPr id="259" name="Group 258"/>
          <p:cNvGrpSpPr/>
          <p:nvPr/>
        </p:nvGrpSpPr>
        <p:grpSpPr>
          <a:xfrm>
            <a:off x="6382375" y="1918904"/>
            <a:ext cx="1558241" cy="1085533"/>
            <a:chOff x="5273320" y="1233074"/>
            <a:chExt cx="946258" cy="659201"/>
          </a:xfrm>
        </p:grpSpPr>
        <p:sp>
          <p:nvSpPr>
            <p:cNvPr id="60" name="Oval 59"/>
            <p:cNvSpPr/>
            <p:nvPr/>
          </p:nvSpPr>
          <p:spPr>
            <a:xfrm>
              <a:off x="5276439" y="1235734"/>
              <a:ext cx="103329" cy="10332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5346885" y="1340326"/>
              <a:ext cx="39796" cy="292808"/>
              <a:chOff x="5382980" y="1443610"/>
              <a:chExt cx="39796" cy="292808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5382980" y="1443610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>
                <a:off x="5382980" y="1518702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5385230" y="1590014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5385230" y="1665106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/>
            <p:cNvGrpSpPr/>
            <p:nvPr/>
          </p:nvGrpSpPr>
          <p:grpSpPr>
            <a:xfrm flipH="1" flipV="1">
              <a:off x="5273320" y="1340326"/>
              <a:ext cx="39796" cy="292808"/>
              <a:chOff x="5382980" y="1443610"/>
              <a:chExt cx="39796" cy="292808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5382980" y="1443610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5382980" y="1518702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5385230" y="1590014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>
                <a:off x="5385230" y="1665106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Oval 74"/>
            <p:cNvSpPr/>
            <p:nvPr/>
          </p:nvSpPr>
          <p:spPr>
            <a:xfrm>
              <a:off x="5395801" y="1234404"/>
              <a:ext cx="103329" cy="10332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5466247" y="1338996"/>
              <a:ext cx="39796" cy="292808"/>
              <a:chOff x="5382980" y="1443610"/>
              <a:chExt cx="39796" cy="292808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>
                <a:off x="5382980" y="1443610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5382980" y="1518702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5385230" y="1590014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5385230" y="1665106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/>
            <p:nvPr/>
          </p:nvGrpSpPr>
          <p:grpSpPr>
            <a:xfrm flipH="1" flipV="1">
              <a:off x="5392682" y="1338996"/>
              <a:ext cx="39796" cy="292808"/>
              <a:chOff x="5382980" y="1443610"/>
              <a:chExt cx="39796" cy="292808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>
                <a:off x="5382980" y="1443610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5382980" y="1518702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5385230" y="1590014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H="1">
                <a:off x="5385230" y="1665106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Oval 86"/>
            <p:cNvSpPr/>
            <p:nvPr/>
          </p:nvSpPr>
          <p:spPr>
            <a:xfrm>
              <a:off x="5501271" y="1234404"/>
              <a:ext cx="103329" cy="10332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5571717" y="1338996"/>
              <a:ext cx="39796" cy="292808"/>
              <a:chOff x="5382980" y="1443610"/>
              <a:chExt cx="39796" cy="292808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>
                <a:off x="5382980" y="1443610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H="1">
                <a:off x="5382980" y="1518702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5385230" y="1590014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>
                <a:off x="5385230" y="1665106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 88"/>
            <p:cNvGrpSpPr/>
            <p:nvPr/>
          </p:nvGrpSpPr>
          <p:grpSpPr>
            <a:xfrm flipH="1" flipV="1">
              <a:off x="5498152" y="1338996"/>
              <a:ext cx="39796" cy="292808"/>
              <a:chOff x="5382980" y="1443610"/>
              <a:chExt cx="39796" cy="292808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5382980" y="1443610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5382980" y="1518702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5385230" y="1590014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H="1">
                <a:off x="5385230" y="1665106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Oval 98"/>
            <p:cNvSpPr/>
            <p:nvPr/>
          </p:nvSpPr>
          <p:spPr>
            <a:xfrm>
              <a:off x="5620633" y="1233074"/>
              <a:ext cx="103329" cy="10332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5691079" y="1337666"/>
              <a:ext cx="39796" cy="292808"/>
              <a:chOff x="5382980" y="1443610"/>
              <a:chExt cx="39796" cy="292808"/>
            </a:xfrm>
          </p:grpSpPr>
          <p:cxnSp>
            <p:nvCxnSpPr>
              <p:cNvPr id="106" name="Straight Connector 105"/>
              <p:cNvCxnSpPr/>
              <p:nvPr/>
            </p:nvCxnSpPr>
            <p:spPr>
              <a:xfrm>
                <a:off x="5382980" y="1443610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flipH="1">
                <a:off x="5382980" y="1518702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5385230" y="1590014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flipH="1">
                <a:off x="5385230" y="1665106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100"/>
            <p:cNvGrpSpPr/>
            <p:nvPr/>
          </p:nvGrpSpPr>
          <p:grpSpPr>
            <a:xfrm flipH="1" flipV="1">
              <a:off x="5617514" y="1337666"/>
              <a:ext cx="39796" cy="292808"/>
              <a:chOff x="5382980" y="1443610"/>
              <a:chExt cx="39796" cy="292808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>
                <a:off x="5382980" y="1443610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>
                <a:off x="5382980" y="1518702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5385230" y="1590014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H="1">
                <a:off x="5385230" y="1665106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Oval 110"/>
            <p:cNvSpPr/>
            <p:nvPr/>
          </p:nvSpPr>
          <p:spPr>
            <a:xfrm>
              <a:off x="5737737" y="1239070"/>
              <a:ext cx="103329" cy="10332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5808183" y="1343662"/>
              <a:ext cx="39796" cy="292808"/>
              <a:chOff x="5382980" y="1443610"/>
              <a:chExt cx="39796" cy="292808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>
                <a:off x="5382980" y="1443610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flipH="1">
                <a:off x="5382980" y="1518702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5385230" y="1590014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flipH="1">
                <a:off x="5385230" y="1665106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/>
            <p:cNvGrpSpPr/>
            <p:nvPr/>
          </p:nvGrpSpPr>
          <p:grpSpPr>
            <a:xfrm flipH="1" flipV="1">
              <a:off x="5734618" y="1343662"/>
              <a:ext cx="39796" cy="292808"/>
              <a:chOff x="5382980" y="1443610"/>
              <a:chExt cx="39796" cy="292808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>
                <a:off x="5382980" y="1443610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 flipH="1">
                <a:off x="5382980" y="1518702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5385230" y="1590014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flipH="1">
                <a:off x="5385230" y="1665106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Oval 122"/>
            <p:cNvSpPr/>
            <p:nvPr/>
          </p:nvSpPr>
          <p:spPr>
            <a:xfrm>
              <a:off x="5857099" y="1237740"/>
              <a:ext cx="103329" cy="10332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5927545" y="1342332"/>
              <a:ext cx="39796" cy="292808"/>
              <a:chOff x="5382980" y="1443610"/>
              <a:chExt cx="39796" cy="292808"/>
            </a:xfrm>
          </p:grpSpPr>
          <p:cxnSp>
            <p:nvCxnSpPr>
              <p:cNvPr id="130" name="Straight Connector 129"/>
              <p:cNvCxnSpPr/>
              <p:nvPr/>
            </p:nvCxnSpPr>
            <p:spPr>
              <a:xfrm>
                <a:off x="5382980" y="1443610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 flipH="1">
                <a:off x="5382980" y="1518702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5385230" y="1590014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 flipH="1">
                <a:off x="5385230" y="1665106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/>
            <p:nvPr/>
          </p:nvGrpSpPr>
          <p:grpSpPr>
            <a:xfrm flipH="1" flipV="1">
              <a:off x="5853980" y="1342332"/>
              <a:ext cx="39796" cy="292808"/>
              <a:chOff x="5382980" y="1443610"/>
              <a:chExt cx="39796" cy="292808"/>
            </a:xfrm>
          </p:grpSpPr>
          <p:cxnSp>
            <p:nvCxnSpPr>
              <p:cNvPr id="126" name="Straight Connector 125"/>
              <p:cNvCxnSpPr/>
              <p:nvPr/>
            </p:nvCxnSpPr>
            <p:spPr>
              <a:xfrm>
                <a:off x="5382980" y="1443610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flipH="1">
                <a:off x="5382980" y="1518702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5385230" y="1590014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flipH="1">
                <a:off x="5385230" y="1665106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Oval 134"/>
            <p:cNvSpPr/>
            <p:nvPr/>
          </p:nvSpPr>
          <p:spPr>
            <a:xfrm>
              <a:off x="5962569" y="1237740"/>
              <a:ext cx="103329" cy="10332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oup 135"/>
            <p:cNvGrpSpPr/>
            <p:nvPr/>
          </p:nvGrpSpPr>
          <p:grpSpPr>
            <a:xfrm>
              <a:off x="6033015" y="1342332"/>
              <a:ext cx="39796" cy="292808"/>
              <a:chOff x="5382980" y="1443610"/>
              <a:chExt cx="39796" cy="292808"/>
            </a:xfrm>
          </p:grpSpPr>
          <p:cxnSp>
            <p:nvCxnSpPr>
              <p:cNvPr id="142" name="Straight Connector 141"/>
              <p:cNvCxnSpPr/>
              <p:nvPr/>
            </p:nvCxnSpPr>
            <p:spPr>
              <a:xfrm>
                <a:off x="5382980" y="1443610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 flipH="1">
                <a:off x="5382980" y="1518702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5385230" y="1590014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 flipH="1">
                <a:off x="5385230" y="1665106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oup 136"/>
            <p:cNvGrpSpPr/>
            <p:nvPr/>
          </p:nvGrpSpPr>
          <p:grpSpPr>
            <a:xfrm flipH="1" flipV="1">
              <a:off x="5959450" y="1342332"/>
              <a:ext cx="39796" cy="292808"/>
              <a:chOff x="5382980" y="1443610"/>
              <a:chExt cx="39796" cy="292808"/>
            </a:xfrm>
          </p:grpSpPr>
          <p:cxnSp>
            <p:nvCxnSpPr>
              <p:cNvPr id="138" name="Straight Connector 137"/>
              <p:cNvCxnSpPr/>
              <p:nvPr/>
            </p:nvCxnSpPr>
            <p:spPr>
              <a:xfrm>
                <a:off x="5382980" y="1443610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 flipH="1">
                <a:off x="5382980" y="1518702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5385230" y="1590014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 flipH="1">
                <a:off x="5385230" y="1665106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7" name="Oval 146"/>
            <p:cNvSpPr/>
            <p:nvPr/>
          </p:nvSpPr>
          <p:spPr>
            <a:xfrm>
              <a:off x="6081931" y="1236410"/>
              <a:ext cx="103329" cy="10332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6152377" y="1341002"/>
              <a:ext cx="39796" cy="292808"/>
              <a:chOff x="5382980" y="1443610"/>
              <a:chExt cx="39796" cy="292808"/>
            </a:xfrm>
          </p:grpSpPr>
          <p:cxnSp>
            <p:nvCxnSpPr>
              <p:cNvPr id="154" name="Straight Connector 153"/>
              <p:cNvCxnSpPr/>
              <p:nvPr/>
            </p:nvCxnSpPr>
            <p:spPr>
              <a:xfrm>
                <a:off x="5382980" y="1443610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 flipH="1">
                <a:off x="5382980" y="1518702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5385230" y="1590014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 flipH="1">
                <a:off x="5385230" y="1665106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/>
            <p:cNvGrpSpPr/>
            <p:nvPr/>
          </p:nvGrpSpPr>
          <p:grpSpPr>
            <a:xfrm flipH="1" flipV="1">
              <a:off x="6078812" y="1341002"/>
              <a:ext cx="39796" cy="292808"/>
              <a:chOff x="5382980" y="1443610"/>
              <a:chExt cx="39796" cy="292808"/>
            </a:xfrm>
          </p:grpSpPr>
          <p:cxnSp>
            <p:nvCxnSpPr>
              <p:cNvPr id="150" name="Straight Connector 149"/>
              <p:cNvCxnSpPr/>
              <p:nvPr/>
            </p:nvCxnSpPr>
            <p:spPr>
              <a:xfrm>
                <a:off x="5382980" y="1443610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 flipH="1">
                <a:off x="5382980" y="1518702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5385230" y="1590014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H="1">
                <a:off x="5385230" y="1665106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8" name="Group 257"/>
            <p:cNvGrpSpPr/>
            <p:nvPr/>
          </p:nvGrpSpPr>
          <p:grpSpPr>
            <a:xfrm>
              <a:off x="5300725" y="1499612"/>
              <a:ext cx="113361" cy="389327"/>
              <a:chOff x="5300725" y="1499612"/>
              <a:chExt cx="113361" cy="389327"/>
            </a:xfrm>
          </p:grpSpPr>
          <p:sp>
            <p:nvSpPr>
              <p:cNvPr id="159" name="Oval 158"/>
              <p:cNvSpPr/>
              <p:nvPr/>
            </p:nvSpPr>
            <p:spPr>
              <a:xfrm flipV="1">
                <a:off x="5307249" y="1785610"/>
                <a:ext cx="103329" cy="10332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0" name="Group 159"/>
              <p:cNvGrpSpPr/>
              <p:nvPr/>
            </p:nvGrpSpPr>
            <p:grpSpPr>
              <a:xfrm flipV="1">
                <a:off x="5374290" y="1499612"/>
                <a:ext cx="39796" cy="292808"/>
                <a:chOff x="5382980" y="1443610"/>
                <a:chExt cx="39796" cy="292808"/>
              </a:xfrm>
            </p:grpSpPr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5382980" y="1443610"/>
                  <a:ext cx="35296" cy="75092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 flipH="1">
                  <a:off x="5382980" y="1518702"/>
                  <a:ext cx="37546" cy="71312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>
                  <a:off x="5385230" y="1590014"/>
                  <a:ext cx="35296" cy="75092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flipH="1">
                  <a:off x="5385230" y="1665106"/>
                  <a:ext cx="37546" cy="71312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/>
              <p:cNvGrpSpPr/>
              <p:nvPr/>
            </p:nvGrpSpPr>
            <p:grpSpPr>
              <a:xfrm flipH="1">
                <a:off x="5300725" y="1499612"/>
                <a:ext cx="39796" cy="292808"/>
                <a:chOff x="5382980" y="1443610"/>
                <a:chExt cx="39796" cy="292808"/>
              </a:xfrm>
            </p:grpSpPr>
            <p:cxnSp>
              <p:nvCxnSpPr>
                <p:cNvPr id="162" name="Straight Connector 161"/>
                <p:cNvCxnSpPr/>
                <p:nvPr/>
              </p:nvCxnSpPr>
              <p:spPr>
                <a:xfrm>
                  <a:off x="5382980" y="1443610"/>
                  <a:ext cx="35296" cy="75092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/>
                <p:cNvCxnSpPr/>
                <p:nvPr/>
              </p:nvCxnSpPr>
              <p:spPr>
                <a:xfrm flipH="1">
                  <a:off x="5382980" y="1518702"/>
                  <a:ext cx="37546" cy="71312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5385230" y="1590014"/>
                  <a:ext cx="35296" cy="75092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H="1">
                  <a:off x="5385230" y="1665106"/>
                  <a:ext cx="37546" cy="71312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1" name="Oval 170"/>
            <p:cNvSpPr/>
            <p:nvPr/>
          </p:nvSpPr>
          <p:spPr>
            <a:xfrm flipV="1">
              <a:off x="5426611" y="1784280"/>
              <a:ext cx="103329" cy="10332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2" name="Group 171"/>
            <p:cNvGrpSpPr/>
            <p:nvPr/>
          </p:nvGrpSpPr>
          <p:grpSpPr>
            <a:xfrm flipV="1">
              <a:off x="5493652" y="1498282"/>
              <a:ext cx="39796" cy="292808"/>
              <a:chOff x="5382980" y="1443610"/>
              <a:chExt cx="39796" cy="292808"/>
            </a:xfrm>
          </p:grpSpPr>
          <p:cxnSp>
            <p:nvCxnSpPr>
              <p:cNvPr id="178" name="Straight Connector 177"/>
              <p:cNvCxnSpPr/>
              <p:nvPr/>
            </p:nvCxnSpPr>
            <p:spPr>
              <a:xfrm>
                <a:off x="5382980" y="1443610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 flipH="1">
                <a:off x="5382980" y="1518702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5385230" y="1590014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 flipH="1">
                <a:off x="5385230" y="1665106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/>
            <p:cNvGrpSpPr/>
            <p:nvPr/>
          </p:nvGrpSpPr>
          <p:grpSpPr>
            <a:xfrm flipH="1">
              <a:off x="5420087" y="1498282"/>
              <a:ext cx="39796" cy="292808"/>
              <a:chOff x="5382980" y="1443610"/>
              <a:chExt cx="39796" cy="292808"/>
            </a:xfrm>
          </p:grpSpPr>
          <p:cxnSp>
            <p:nvCxnSpPr>
              <p:cNvPr id="174" name="Straight Connector 173"/>
              <p:cNvCxnSpPr/>
              <p:nvPr/>
            </p:nvCxnSpPr>
            <p:spPr>
              <a:xfrm>
                <a:off x="5382980" y="1443610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 flipH="1">
                <a:off x="5382980" y="1518702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5385230" y="1590014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flipH="1">
                <a:off x="5385230" y="1665106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3" name="Oval 182"/>
            <p:cNvSpPr/>
            <p:nvPr/>
          </p:nvSpPr>
          <p:spPr>
            <a:xfrm flipV="1">
              <a:off x="5532081" y="1784280"/>
              <a:ext cx="103329" cy="10332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183"/>
            <p:cNvGrpSpPr/>
            <p:nvPr/>
          </p:nvGrpSpPr>
          <p:grpSpPr>
            <a:xfrm flipV="1">
              <a:off x="5599122" y="1498282"/>
              <a:ext cx="39796" cy="292808"/>
              <a:chOff x="5382980" y="1443610"/>
              <a:chExt cx="39796" cy="292808"/>
            </a:xfrm>
          </p:grpSpPr>
          <p:cxnSp>
            <p:nvCxnSpPr>
              <p:cNvPr id="190" name="Straight Connector 189"/>
              <p:cNvCxnSpPr/>
              <p:nvPr/>
            </p:nvCxnSpPr>
            <p:spPr>
              <a:xfrm>
                <a:off x="5382980" y="1443610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 flipH="1">
                <a:off x="5382980" y="1518702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>
                <a:off x="5385230" y="1590014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 flipH="1">
                <a:off x="5385230" y="1665106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5" name="Group 184"/>
            <p:cNvGrpSpPr/>
            <p:nvPr/>
          </p:nvGrpSpPr>
          <p:grpSpPr>
            <a:xfrm flipH="1">
              <a:off x="5525557" y="1498282"/>
              <a:ext cx="39796" cy="292808"/>
              <a:chOff x="5382980" y="1443610"/>
              <a:chExt cx="39796" cy="292808"/>
            </a:xfrm>
          </p:grpSpPr>
          <p:cxnSp>
            <p:nvCxnSpPr>
              <p:cNvPr id="186" name="Straight Connector 185"/>
              <p:cNvCxnSpPr/>
              <p:nvPr/>
            </p:nvCxnSpPr>
            <p:spPr>
              <a:xfrm>
                <a:off x="5382980" y="1443610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 flipH="1">
                <a:off x="5382980" y="1518702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5385230" y="1590014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 flipH="1">
                <a:off x="5385230" y="1665106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5" name="Oval 194"/>
            <p:cNvSpPr/>
            <p:nvPr/>
          </p:nvSpPr>
          <p:spPr>
            <a:xfrm flipV="1">
              <a:off x="5651443" y="1782950"/>
              <a:ext cx="103329" cy="10332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6" name="Group 195"/>
            <p:cNvGrpSpPr/>
            <p:nvPr/>
          </p:nvGrpSpPr>
          <p:grpSpPr>
            <a:xfrm flipV="1">
              <a:off x="5718484" y="1496952"/>
              <a:ext cx="39796" cy="292808"/>
              <a:chOff x="5382980" y="1443610"/>
              <a:chExt cx="39796" cy="292808"/>
            </a:xfrm>
          </p:grpSpPr>
          <p:cxnSp>
            <p:nvCxnSpPr>
              <p:cNvPr id="202" name="Straight Connector 201"/>
              <p:cNvCxnSpPr/>
              <p:nvPr/>
            </p:nvCxnSpPr>
            <p:spPr>
              <a:xfrm>
                <a:off x="5382980" y="1443610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 flipH="1">
                <a:off x="5382980" y="1518702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5385230" y="1590014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 flipH="1">
                <a:off x="5385230" y="1665106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Group 196"/>
            <p:cNvGrpSpPr/>
            <p:nvPr/>
          </p:nvGrpSpPr>
          <p:grpSpPr>
            <a:xfrm flipH="1">
              <a:off x="5644919" y="1496952"/>
              <a:ext cx="39796" cy="292808"/>
              <a:chOff x="5382980" y="1443610"/>
              <a:chExt cx="39796" cy="292808"/>
            </a:xfrm>
          </p:grpSpPr>
          <p:cxnSp>
            <p:nvCxnSpPr>
              <p:cNvPr id="198" name="Straight Connector 197"/>
              <p:cNvCxnSpPr/>
              <p:nvPr/>
            </p:nvCxnSpPr>
            <p:spPr>
              <a:xfrm>
                <a:off x="5382980" y="1443610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flipH="1">
                <a:off x="5382980" y="1518702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>
                <a:off x="5385230" y="1590014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flipH="1">
                <a:off x="5385230" y="1665106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7" name="Oval 206"/>
            <p:cNvSpPr/>
            <p:nvPr/>
          </p:nvSpPr>
          <p:spPr>
            <a:xfrm flipV="1">
              <a:off x="5768547" y="1788946"/>
              <a:ext cx="103329" cy="10332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8" name="Group 207"/>
            <p:cNvGrpSpPr/>
            <p:nvPr/>
          </p:nvGrpSpPr>
          <p:grpSpPr>
            <a:xfrm flipV="1">
              <a:off x="5835588" y="1502948"/>
              <a:ext cx="39796" cy="292808"/>
              <a:chOff x="5382980" y="1443610"/>
              <a:chExt cx="39796" cy="292808"/>
            </a:xfrm>
          </p:grpSpPr>
          <p:cxnSp>
            <p:nvCxnSpPr>
              <p:cNvPr id="214" name="Straight Connector 213"/>
              <p:cNvCxnSpPr/>
              <p:nvPr/>
            </p:nvCxnSpPr>
            <p:spPr>
              <a:xfrm>
                <a:off x="5382980" y="1443610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H="1">
                <a:off x="5382980" y="1518702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5385230" y="1590014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H="1">
                <a:off x="5385230" y="1665106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9" name="Group 208"/>
            <p:cNvGrpSpPr/>
            <p:nvPr/>
          </p:nvGrpSpPr>
          <p:grpSpPr>
            <a:xfrm flipH="1">
              <a:off x="5762023" y="1502948"/>
              <a:ext cx="39796" cy="292808"/>
              <a:chOff x="5382980" y="1443610"/>
              <a:chExt cx="39796" cy="292808"/>
            </a:xfrm>
          </p:grpSpPr>
          <p:cxnSp>
            <p:nvCxnSpPr>
              <p:cNvPr id="210" name="Straight Connector 209"/>
              <p:cNvCxnSpPr/>
              <p:nvPr/>
            </p:nvCxnSpPr>
            <p:spPr>
              <a:xfrm>
                <a:off x="5382980" y="1443610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H="1">
                <a:off x="5382980" y="1518702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5385230" y="1590014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H="1">
                <a:off x="5385230" y="1665106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9" name="Oval 218"/>
            <p:cNvSpPr/>
            <p:nvPr/>
          </p:nvSpPr>
          <p:spPr>
            <a:xfrm flipV="1">
              <a:off x="5887909" y="1787616"/>
              <a:ext cx="103329" cy="10332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0" name="Group 219"/>
            <p:cNvGrpSpPr/>
            <p:nvPr/>
          </p:nvGrpSpPr>
          <p:grpSpPr>
            <a:xfrm flipV="1">
              <a:off x="5954950" y="1501618"/>
              <a:ext cx="39796" cy="292808"/>
              <a:chOff x="5382980" y="1443610"/>
              <a:chExt cx="39796" cy="292808"/>
            </a:xfrm>
          </p:grpSpPr>
          <p:cxnSp>
            <p:nvCxnSpPr>
              <p:cNvPr id="226" name="Straight Connector 225"/>
              <p:cNvCxnSpPr/>
              <p:nvPr/>
            </p:nvCxnSpPr>
            <p:spPr>
              <a:xfrm>
                <a:off x="5382980" y="1443610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H="1">
                <a:off x="5382980" y="1518702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5385230" y="1590014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H="1">
                <a:off x="5385230" y="1665106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1" name="Group 220"/>
            <p:cNvGrpSpPr/>
            <p:nvPr/>
          </p:nvGrpSpPr>
          <p:grpSpPr>
            <a:xfrm flipH="1">
              <a:off x="5881385" y="1501618"/>
              <a:ext cx="39796" cy="292808"/>
              <a:chOff x="5382980" y="1443610"/>
              <a:chExt cx="39796" cy="292808"/>
            </a:xfrm>
          </p:grpSpPr>
          <p:cxnSp>
            <p:nvCxnSpPr>
              <p:cNvPr id="222" name="Straight Connector 221"/>
              <p:cNvCxnSpPr/>
              <p:nvPr/>
            </p:nvCxnSpPr>
            <p:spPr>
              <a:xfrm>
                <a:off x="5382980" y="1443610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H="1">
                <a:off x="5382980" y="1518702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5385230" y="1590014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H="1">
                <a:off x="5385230" y="1665106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1" name="Oval 230"/>
            <p:cNvSpPr/>
            <p:nvPr/>
          </p:nvSpPr>
          <p:spPr>
            <a:xfrm flipV="1">
              <a:off x="5993379" y="1787616"/>
              <a:ext cx="103329" cy="10332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2" name="Group 231"/>
            <p:cNvGrpSpPr/>
            <p:nvPr/>
          </p:nvGrpSpPr>
          <p:grpSpPr>
            <a:xfrm flipV="1">
              <a:off x="6060420" y="1501618"/>
              <a:ext cx="39796" cy="292808"/>
              <a:chOff x="5382980" y="1443610"/>
              <a:chExt cx="39796" cy="292808"/>
            </a:xfrm>
          </p:grpSpPr>
          <p:cxnSp>
            <p:nvCxnSpPr>
              <p:cNvPr id="238" name="Straight Connector 237"/>
              <p:cNvCxnSpPr/>
              <p:nvPr/>
            </p:nvCxnSpPr>
            <p:spPr>
              <a:xfrm>
                <a:off x="5382980" y="1443610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flipH="1">
                <a:off x="5382980" y="1518702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5385230" y="1590014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 flipH="1">
                <a:off x="5385230" y="1665106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Group 232"/>
            <p:cNvGrpSpPr/>
            <p:nvPr/>
          </p:nvGrpSpPr>
          <p:grpSpPr>
            <a:xfrm flipH="1">
              <a:off x="5986855" y="1501618"/>
              <a:ext cx="39796" cy="292808"/>
              <a:chOff x="5382980" y="1443610"/>
              <a:chExt cx="39796" cy="292808"/>
            </a:xfrm>
          </p:grpSpPr>
          <p:cxnSp>
            <p:nvCxnSpPr>
              <p:cNvPr id="234" name="Straight Connector 233"/>
              <p:cNvCxnSpPr/>
              <p:nvPr/>
            </p:nvCxnSpPr>
            <p:spPr>
              <a:xfrm>
                <a:off x="5382980" y="1443610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flipH="1">
                <a:off x="5382980" y="1518702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5385230" y="1590014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H="1">
                <a:off x="5385230" y="1665106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3" name="Oval 242"/>
            <p:cNvSpPr/>
            <p:nvPr/>
          </p:nvSpPr>
          <p:spPr>
            <a:xfrm flipV="1">
              <a:off x="6112741" y="1786286"/>
              <a:ext cx="103329" cy="10332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4" name="Group 243"/>
            <p:cNvGrpSpPr/>
            <p:nvPr/>
          </p:nvGrpSpPr>
          <p:grpSpPr>
            <a:xfrm flipV="1">
              <a:off x="6179782" y="1500288"/>
              <a:ext cx="39796" cy="292808"/>
              <a:chOff x="5382980" y="1443610"/>
              <a:chExt cx="39796" cy="292808"/>
            </a:xfrm>
          </p:grpSpPr>
          <p:cxnSp>
            <p:nvCxnSpPr>
              <p:cNvPr id="250" name="Straight Connector 249"/>
              <p:cNvCxnSpPr/>
              <p:nvPr/>
            </p:nvCxnSpPr>
            <p:spPr>
              <a:xfrm>
                <a:off x="5382980" y="1443610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 flipH="1">
                <a:off x="5382980" y="1518702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>
                <a:off x="5385230" y="1590014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H="1">
                <a:off x="5385230" y="1665106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5" name="Group 244"/>
            <p:cNvGrpSpPr/>
            <p:nvPr/>
          </p:nvGrpSpPr>
          <p:grpSpPr>
            <a:xfrm flipH="1">
              <a:off x="6106217" y="1500288"/>
              <a:ext cx="39796" cy="292808"/>
              <a:chOff x="5382980" y="1443610"/>
              <a:chExt cx="39796" cy="292808"/>
            </a:xfrm>
          </p:grpSpPr>
          <p:cxnSp>
            <p:nvCxnSpPr>
              <p:cNvPr id="246" name="Straight Connector 245"/>
              <p:cNvCxnSpPr/>
              <p:nvPr/>
            </p:nvCxnSpPr>
            <p:spPr>
              <a:xfrm>
                <a:off x="5382980" y="1443610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flipH="1">
                <a:off x="5382980" y="1518702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>
                <a:off x="5385230" y="1590014"/>
                <a:ext cx="35296" cy="7509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flipH="1">
                <a:off x="5385230" y="1665106"/>
                <a:ext cx="37546" cy="7131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0" name="TextBox 259"/>
          <p:cNvSpPr txBox="1"/>
          <p:nvPr/>
        </p:nvSpPr>
        <p:spPr>
          <a:xfrm>
            <a:off x="368191" y="5535716"/>
            <a:ext cx="211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Purple blob = GDP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93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 Protein cycle</a:t>
            </a:r>
            <a:endParaRPr lang="en-US" dirty="0"/>
          </a:p>
        </p:txBody>
      </p:sp>
      <p:pic>
        <p:nvPicPr>
          <p:cNvPr id="3" name="Picture 2" descr="downloa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35" y="1610550"/>
            <a:ext cx="3173572" cy="52227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20905" y="1849348"/>
            <a:ext cx="39824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Receptor activation promotes exchange of GDP for GTP</a:t>
            </a:r>
          </a:p>
          <a:p>
            <a:endParaRPr lang="en-US" dirty="0"/>
          </a:p>
          <a:p>
            <a:r>
              <a:rPr lang="en-US" dirty="0" smtClean="0"/>
              <a:t>2. Alpha and beta/gamma separate</a:t>
            </a:r>
          </a:p>
          <a:p>
            <a:endParaRPr lang="en-US" dirty="0"/>
          </a:p>
          <a:p>
            <a:r>
              <a:rPr lang="en-US" i="1" dirty="0" smtClean="0"/>
              <a:t>SIGNALING</a:t>
            </a:r>
          </a:p>
          <a:p>
            <a:endParaRPr lang="en-US" dirty="0"/>
          </a:p>
          <a:p>
            <a:r>
              <a:rPr lang="en-US" dirty="0" smtClean="0"/>
              <a:t>3. G alpha is auto-catalytic (</a:t>
            </a:r>
            <a:r>
              <a:rPr lang="en-US" dirty="0" err="1" smtClean="0"/>
              <a:t>GTPase</a:t>
            </a:r>
            <a:r>
              <a:rPr lang="en-US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GTP into GDP hydrolysis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RGS can speed hydrolysis and limit G Protein signaling</a:t>
            </a:r>
          </a:p>
        </p:txBody>
      </p:sp>
    </p:spTree>
    <p:extLst>
      <p:ext uri="{BB962C8B-B14F-4D97-AF65-F5344CB8AC3E}">
        <p14:creationId xmlns:p14="http://schemas.microsoft.com/office/powerpoint/2010/main" val="127531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 Protein cycle </a:t>
            </a:r>
            <a:r>
              <a:rPr lang="mr-IN" dirty="0" smtClean="0"/>
              <a:t>–</a:t>
            </a:r>
            <a:r>
              <a:rPr lang="en-US" dirty="0" smtClean="0"/>
              <a:t> more realistic</a:t>
            </a:r>
            <a:endParaRPr lang="en-US" dirty="0"/>
          </a:p>
        </p:txBody>
      </p:sp>
      <p:pic>
        <p:nvPicPr>
          <p:cNvPr id="5" name="Picture 4" descr="Screen Shot 2018-04-14 at 10.54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1164"/>
            <a:ext cx="9144000" cy="394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9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all G Proteins are created equal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9495" y="1960309"/>
            <a:ext cx="758275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 Protein classes are defined by their alpha subunits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 err="1" smtClean="0"/>
              <a:t>G</a:t>
            </a:r>
            <a:r>
              <a:rPr lang="en-US" sz="2400" baseline="-25000" dirty="0" err="1" smtClean="0"/>
              <a:t>t</a:t>
            </a:r>
            <a:r>
              <a:rPr lang="en-US" sz="2400" dirty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  <a:r>
              <a:rPr lang="en-US" sz="2400" dirty="0" err="1" smtClean="0"/>
              <a:t>transudcin</a:t>
            </a:r>
            <a:r>
              <a:rPr lang="en-US" sz="2400" dirty="0" smtClean="0"/>
              <a:t> (vision)</a:t>
            </a:r>
            <a:endParaRPr lang="en-US" sz="2400" baseline="-250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err="1" smtClean="0"/>
              <a:t>G</a:t>
            </a:r>
            <a:r>
              <a:rPr lang="en-US" sz="2400" baseline="-25000" dirty="0" err="1" smtClean="0"/>
              <a:t>s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stimulatory (adenylyl </a:t>
            </a:r>
            <a:r>
              <a:rPr lang="en-US" sz="2400" dirty="0" err="1" smtClean="0"/>
              <a:t>cyclase</a:t>
            </a:r>
            <a:r>
              <a:rPr lang="en-US" sz="240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 smtClean="0"/>
              <a:t>G</a:t>
            </a:r>
            <a:r>
              <a:rPr lang="en-US" sz="2400" baseline="-25000" dirty="0" err="1" smtClean="0"/>
              <a:t>i</a:t>
            </a:r>
            <a:r>
              <a:rPr lang="en-US" sz="2400" baseline="-25000" dirty="0" smtClean="0"/>
              <a:t>/o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inhibitory (adenylyl </a:t>
            </a:r>
            <a:r>
              <a:rPr lang="en-US" sz="2400" dirty="0" err="1" smtClean="0"/>
              <a:t>cyclase</a:t>
            </a:r>
            <a:r>
              <a:rPr lang="en-US" sz="2400" dirty="0" smtClean="0"/>
              <a:t>)</a:t>
            </a:r>
            <a:endParaRPr lang="en-US" sz="2400" baseline="-250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G</a:t>
            </a:r>
            <a:r>
              <a:rPr lang="en-US" sz="2400" baseline="-25000" dirty="0" smtClean="0"/>
              <a:t>q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the q was arbitrary</a:t>
            </a:r>
            <a:endParaRPr lang="en-US" sz="2400" baseline="-250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G</a:t>
            </a:r>
            <a:r>
              <a:rPr lang="en-US" sz="2400" baseline="-25000" dirty="0" smtClean="0"/>
              <a:t>olf</a:t>
            </a:r>
            <a:r>
              <a:rPr lang="en-US" sz="2400" dirty="0" smtClean="0"/>
              <a:t> - olfactory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360849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Paul Kramer</a:t>
            </a:r>
          </a:p>
          <a:p>
            <a:pPr lvl="1"/>
            <a:r>
              <a:rPr lang="en-US" dirty="0">
                <a:hlinkClick r:id="rId3"/>
              </a:rPr>
              <a:t>p</a:t>
            </a:r>
            <a:r>
              <a:rPr lang="en-US" dirty="0" smtClean="0">
                <a:hlinkClick r:id="rId3"/>
              </a:rPr>
              <a:t>aul.kramer@nih.gov</a:t>
            </a:r>
            <a:endParaRPr lang="en-US" dirty="0" smtClean="0"/>
          </a:p>
          <a:p>
            <a:pPr lvl="1"/>
            <a:r>
              <a:rPr lang="en-US" dirty="0" smtClean="0"/>
              <a:t>Post-doc in </a:t>
            </a:r>
            <a:r>
              <a:rPr lang="en-US" dirty="0" err="1" smtClean="0"/>
              <a:t>Zayd</a:t>
            </a:r>
            <a:r>
              <a:rPr lang="en-US" dirty="0" smtClean="0"/>
              <a:t> </a:t>
            </a:r>
            <a:r>
              <a:rPr lang="en-US" dirty="0" err="1" smtClean="0"/>
              <a:t>Khaliq’s</a:t>
            </a:r>
            <a:r>
              <a:rPr lang="en-US" dirty="0" smtClean="0"/>
              <a:t> lab, NINDS (cellular neurophysiology unit)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 smtClean="0"/>
              <a:t>Completed thesis in 2016 with John Williams at the Vollum Institute in Portland, Oregon</a:t>
            </a:r>
          </a:p>
          <a:p>
            <a:endParaRPr lang="en-US" dirty="0"/>
          </a:p>
          <a:p>
            <a:r>
              <a:rPr lang="en-US" dirty="0" smtClean="0"/>
              <a:t>Studied mGluR modulation of dopamine neurons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743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8465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GPCR endogenous ligands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73352"/>
            <a:ext cx="4038600" cy="471830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Amines:</a:t>
            </a:r>
          </a:p>
          <a:p>
            <a:pPr lvl="1"/>
            <a:r>
              <a:rPr lang="en-US" dirty="0" smtClean="0"/>
              <a:t>Dopamine</a:t>
            </a:r>
          </a:p>
          <a:p>
            <a:pPr lvl="1"/>
            <a:r>
              <a:rPr lang="en-US" dirty="0" smtClean="0"/>
              <a:t>Norepinephrine</a:t>
            </a:r>
          </a:p>
          <a:p>
            <a:pPr lvl="1"/>
            <a:r>
              <a:rPr lang="en-US" dirty="0" smtClean="0"/>
              <a:t>Serotonin</a:t>
            </a:r>
          </a:p>
          <a:p>
            <a:r>
              <a:rPr lang="en-US" dirty="0" smtClean="0"/>
              <a:t>Peptides:</a:t>
            </a:r>
          </a:p>
          <a:p>
            <a:pPr lvl="1"/>
            <a:r>
              <a:rPr lang="en-US" dirty="0" smtClean="0"/>
              <a:t>Opioids</a:t>
            </a:r>
          </a:p>
          <a:p>
            <a:pPr lvl="1"/>
            <a:r>
              <a:rPr lang="en-US" dirty="0" err="1"/>
              <a:t>Leptin</a:t>
            </a:r>
            <a:endParaRPr lang="en-US" dirty="0"/>
          </a:p>
          <a:p>
            <a:pPr lvl="1"/>
            <a:r>
              <a:rPr lang="en-US" dirty="0" smtClean="0"/>
              <a:t>Ghrelin</a:t>
            </a:r>
          </a:p>
          <a:p>
            <a:r>
              <a:rPr lang="en-US" dirty="0" smtClean="0"/>
              <a:t>Neurotransmitters:</a:t>
            </a:r>
          </a:p>
          <a:p>
            <a:pPr lvl="1"/>
            <a:r>
              <a:rPr lang="en-US" dirty="0" smtClean="0"/>
              <a:t>Glutamate</a:t>
            </a:r>
          </a:p>
          <a:p>
            <a:pPr lvl="1"/>
            <a:r>
              <a:rPr lang="en-US" dirty="0" smtClean="0"/>
              <a:t>GABA</a:t>
            </a:r>
          </a:p>
          <a:p>
            <a:pPr lvl="1"/>
            <a:r>
              <a:rPr lang="en-US" dirty="0" smtClean="0"/>
              <a:t>ACh</a:t>
            </a: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4648200" y="1339065"/>
            <a:ext cx="4038600" cy="471830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Hormones:</a:t>
            </a:r>
          </a:p>
          <a:p>
            <a:pPr lvl="1"/>
            <a:r>
              <a:rPr lang="en-US" dirty="0" smtClean="0"/>
              <a:t>Estrogen</a:t>
            </a:r>
          </a:p>
          <a:p>
            <a:pPr lvl="1"/>
            <a:r>
              <a:rPr lang="en-US" dirty="0" smtClean="0"/>
              <a:t>Oxytocin</a:t>
            </a:r>
          </a:p>
          <a:p>
            <a:r>
              <a:rPr lang="en-US" dirty="0" smtClean="0"/>
              <a:t>Sensory:</a:t>
            </a:r>
          </a:p>
          <a:p>
            <a:pPr lvl="1"/>
            <a:r>
              <a:rPr lang="en-US" dirty="0" smtClean="0"/>
              <a:t>Odors</a:t>
            </a:r>
          </a:p>
          <a:p>
            <a:pPr lvl="1"/>
            <a:r>
              <a:rPr lang="en-US" dirty="0" smtClean="0"/>
              <a:t>Tastes</a:t>
            </a:r>
          </a:p>
          <a:p>
            <a:pPr lvl="1"/>
            <a:r>
              <a:rPr lang="en-US" dirty="0" smtClean="0"/>
              <a:t>Photons</a:t>
            </a:r>
          </a:p>
          <a:p>
            <a:r>
              <a:rPr lang="en-US" dirty="0" smtClean="0"/>
              <a:t>Other:</a:t>
            </a:r>
          </a:p>
          <a:p>
            <a:pPr lvl="1"/>
            <a:r>
              <a:rPr lang="en-US" dirty="0" smtClean="0"/>
              <a:t>Calcium</a:t>
            </a:r>
          </a:p>
          <a:p>
            <a:pPr lvl="1"/>
            <a:r>
              <a:rPr lang="en-US" dirty="0" smtClean="0"/>
              <a:t>Cannabinoid</a:t>
            </a:r>
          </a:p>
          <a:p>
            <a:pPr lvl="1"/>
            <a:r>
              <a:rPr lang="en-US" dirty="0" smtClean="0"/>
              <a:t>Adenosine</a:t>
            </a:r>
          </a:p>
          <a:p>
            <a:pPr lvl="1"/>
            <a:r>
              <a:rPr lang="en-US" dirty="0" smtClean="0"/>
              <a:t>Histamine</a:t>
            </a:r>
          </a:p>
          <a:p>
            <a:r>
              <a:rPr lang="en-US" dirty="0" smtClean="0"/>
              <a:t>+ more! Way more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/>
              <a:t>O</a:t>
            </a:r>
            <a:r>
              <a:rPr lang="en-US" dirty="0" smtClean="0"/>
              <a:t>rphans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8814" y="2145244"/>
            <a:ext cx="3119409" cy="332883"/>
          </a:xfrm>
          <a:prstGeom prst="rect">
            <a:avLst/>
          </a:prstGeom>
          <a:solidFill>
            <a:srgbClr val="660066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39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Dopamine Receptors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6484" y="1775374"/>
            <a:ext cx="816224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5 Dopamine Receptors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D1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D2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D3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D4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D5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r>
              <a:rPr lang="en-US" sz="2400" dirty="0" smtClean="0"/>
              <a:t>2 classes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D1-like (D1, D5)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G</a:t>
            </a:r>
            <a:r>
              <a:rPr lang="en-US" baseline="-25000" dirty="0" err="1" smtClean="0"/>
              <a:t>s</a:t>
            </a:r>
            <a:endParaRPr lang="en-US" baseline="-25000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D2-like (D2, D3, D4)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G</a:t>
            </a:r>
            <a:r>
              <a:rPr lang="en-US" baseline="-25000" dirty="0" err="1" smtClean="0"/>
              <a:t>i</a:t>
            </a:r>
            <a:r>
              <a:rPr lang="en-US" baseline="-25000" dirty="0" smtClean="0"/>
              <a:t>/o</a:t>
            </a:r>
          </a:p>
        </p:txBody>
      </p:sp>
    </p:spTree>
    <p:extLst>
      <p:ext uri="{BB962C8B-B14F-4D97-AF65-F5344CB8AC3E}">
        <p14:creationId xmlns:p14="http://schemas.microsoft.com/office/powerpoint/2010/main" val="3208481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8465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GPCR endogenous ligands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73352"/>
            <a:ext cx="4038600" cy="471830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Amines:</a:t>
            </a:r>
          </a:p>
          <a:p>
            <a:pPr lvl="1"/>
            <a:r>
              <a:rPr lang="en-US" dirty="0" smtClean="0"/>
              <a:t>Dopamine</a:t>
            </a:r>
          </a:p>
          <a:p>
            <a:pPr lvl="1"/>
            <a:r>
              <a:rPr lang="en-US" dirty="0" smtClean="0"/>
              <a:t>Norepinephrine</a:t>
            </a:r>
          </a:p>
          <a:p>
            <a:pPr lvl="1"/>
            <a:r>
              <a:rPr lang="en-US" dirty="0" smtClean="0"/>
              <a:t>Serotonin</a:t>
            </a:r>
          </a:p>
          <a:p>
            <a:r>
              <a:rPr lang="en-US" dirty="0" smtClean="0"/>
              <a:t>Peptides:</a:t>
            </a:r>
          </a:p>
          <a:p>
            <a:pPr lvl="1"/>
            <a:r>
              <a:rPr lang="en-US" dirty="0" smtClean="0"/>
              <a:t>Opioids</a:t>
            </a:r>
          </a:p>
          <a:p>
            <a:pPr lvl="1"/>
            <a:r>
              <a:rPr lang="en-US" dirty="0" err="1"/>
              <a:t>Leptin</a:t>
            </a:r>
            <a:endParaRPr lang="en-US" dirty="0"/>
          </a:p>
          <a:p>
            <a:pPr lvl="1"/>
            <a:r>
              <a:rPr lang="en-US" dirty="0" smtClean="0"/>
              <a:t>Ghrelin</a:t>
            </a:r>
          </a:p>
          <a:p>
            <a:r>
              <a:rPr lang="en-US" dirty="0" smtClean="0"/>
              <a:t>Neurotransmitters:</a:t>
            </a:r>
          </a:p>
          <a:p>
            <a:pPr lvl="1"/>
            <a:r>
              <a:rPr lang="en-US" dirty="0" smtClean="0"/>
              <a:t>Glutamate</a:t>
            </a:r>
          </a:p>
          <a:p>
            <a:pPr lvl="1"/>
            <a:r>
              <a:rPr lang="en-US" dirty="0" smtClean="0"/>
              <a:t>GABA</a:t>
            </a:r>
          </a:p>
          <a:p>
            <a:pPr lvl="1"/>
            <a:r>
              <a:rPr lang="en-US" dirty="0" smtClean="0"/>
              <a:t>ACh</a:t>
            </a: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4648200" y="1339065"/>
            <a:ext cx="4038600" cy="471830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Hormones:</a:t>
            </a:r>
          </a:p>
          <a:p>
            <a:pPr lvl="1"/>
            <a:r>
              <a:rPr lang="en-US" dirty="0" smtClean="0"/>
              <a:t>Estrogen</a:t>
            </a:r>
          </a:p>
          <a:p>
            <a:pPr lvl="1"/>
            <a:r>
              <a:rPr lang="en-US" dirty="0" smtClean="0"/>
              <a:t>Oxytocin</a:t>
            </a:r>
          </a:p>
          <a:p>
            <a:r>
              <a:rPr lang="en-US" dirty="0" smtClean="0"/>
              <a:t>Sensory:</a:t>
            </a:r>
          </a:p>
          <a:p>
            <a:pPr lvl="1"/>
            <a:r>
              <a:rPr lang="en-US" dirty="0" smtClean="0"/>
              <a:t>Odors</a:t>
            </a:r>
          </a:p>
          <a:p>
            <a:pPr lvl="1"/>
            <a:r>
              <a:rPr lang="en-US" dirty="0" smtClean="0"/>
              <a:t>Tastes</a:t>
            </a:r>
          </a:p>
          <a:p>
            <a:pPr lvl="1"/>
            <a:r>
              <a:rPr lang="en-US" dirty="0" smtClean="0"/>
              <a:t>Photons</a:t>
            </a:r>
          </a:p>
          <a:p>
            <a:r>
              <a:rPr lang="en-US" dirty="0" smtClean="0"/>
              <a:t>Other:</a:t>
            </a:r>
          </a:p>
          <a:p>
            <a:pPr lvl="1"/>
            <a:r>
              <a:rPr lang="en-US" dirty="0" smtClean="0"/>
              <a:t>Calcium</a:t>
            </a:r>
          </a:p>
          <a:p>
            <a:pPr lvl="1"/>
            <a:r>
              <a:rPr lang="en-US" dirty="0" smtClean="0"/>
              <a:t>Cannabinoid</a:t>
            </a:r>
          </a:p>
          <a:p>
            <a:pPr lvl="1"/>
            <a:r>
              <a:rPr lang="en-US" dirty="0" smtClean="0"/>
              <a:t>Adenosine</a:t>
            </a:r>
          </a:p>
          <a:p>
            <a:pPr lvl="1"/>
            <a:r>
              <a:rPr lang="en-US" dirty="0" smtClean="0"/>
              <a:t>Histamine</a:t>
            </a:r>
          </a:p>
          <a:p>
            <a:r>
              <a:rPr lang="en-US" dirty="0" smtClean="0"/>
              <a:t>+ more! Way more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/>
              <a:t>O</a:t>
            </a:r>
            <a:r>
              <a:rPr lang="en-US" dirty="0" smtClean="0"/>
              <a:t>rphans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73352"/>
            <a:ext cx="4038600" cy="471830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D9D9D9"/>
                </a:solidFill>
              </a:rPr>
              <a:t>Amines: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Dopamine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Norepinephrine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Serotonin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Peptides: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Opioids</a:t>
            </a:r>
          </a:p>
          <a:p>
            <a:pPr lvl="1"/>
            <a:r>
              <a:rPr lang="en-US" dirty="0" err="1">
                <a:solidFill>
                  <a:srgbClr val="D9D9D9"/>
                </a:solidFill>
              </a:rPr>
              <a:t>Leptin</a:t>
            </a:r>
            <a:endParaRPr lang="en-US" dirty="0">
              <a:solidFill>
                <a:srgbClr val="D9D9D9"/>
              </a:solidFill>
            </a:endParaRP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Ghrelin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Neurotransmitters: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Glutamate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GABA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ACh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48200" y="1336761"/>
            <a:ext cx="4038600" cy="471830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D9D9D9"/>
                </a:solidFill>
              </a:rPr>
              <a:t>Hormones: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Estrogen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Oxytocin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Sensory: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Odors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Tastes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Photons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Other: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Calcium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Cannabinoid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Adenosine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Histamine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+ more! Way more</a:t>
            </a:r>
            <a:r>
              <a:rPr lang="mr-IN" dirty="0" smtClean="0">
                <a:solidFill>
                  <a:srgbClr val="D9D9D9"/>
                </a:solidFill>
              </a:rPr>
              <a:t>…</a:t>
            </a:r>
            <a:endParaRPr lang="en-US" dirty="0" smtClean="0">
              <a:solidFill>
                <a:srgbClr val="D9D9D9"/>
              </a:solidFill>
            </a:endParaRPr>
          </a:p>
          <a:p>
            <a:pPr lvl="1"/>
            <a:r>
              <a:rPr lang="en-US" dirty="0">
                <a:solidFill>
                  <a:srgbClr val="D9D9D9"/>
                </a:solidFill>
              </a:rPr>
              <a:t>O</a:t>
            </a:r>
            <a:r>
              <a:rPr lang="en-US" dirty="0" smtClean="0">
                <a:solidFill>
                  <a:srgbClr val="D9D9D9"/>
                </a:solidFill>
              </a:rPr>
              <a:t>rphans</a:t>
            </a:r>
            <a:endParaRPr lang="en-US" dirty="0">
              <a:solidFill>
                <a:srgbClr val="D9D9D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560" y="3308389"/>
            <a:ext cx="8389902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i="1" dirty="0" smtClean="0"/>
              <a:t>Each of these has different receptors with different G Proteins!</a:t>
            </a:r>
            <a:endParaRPr lang="en-US" sz="2300" b="1" i="1" dirty="0"/>
          </a:p>
          <a:p>
            <a:endParaRPr lang="en-US" sz="2300" b="1" i="1" dirty="0" smtClean="0"/>
          </a:p>
          <a:p>
            <a:r>
              <a:rPr lang="en-US" sz="2300" b="1" i="1" dirty="0" smtClean="0"/>
              <a:t>So just imagine the signaling variability!!!</a:t>
            </a:r>
            <a:endParaRPr lang="en-US" sz="2300" b="1" i="1" dirty="0"/>
          </a:p>
        </p:txBody>
      </p:sp>
    </p:spTree>
    <p:extLst>
      <p:ext uri="{BB962C8B-B14F-4D97-AF65-F5344CB8AC3E}">
        <p14:creationId xmlns:p14="http://schemas.microsoft.com/office/powerpoint/2010/main" val="3203097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some ways to add further diversity?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73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443029"/>
            <a:ext cx="711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targets of G Protein signaling are </a:t>
            </a:r>
            <a:r>
              <a:rPr lang="mr-IN" dirty="0" smtClean="0"/>
              <a:t>…</a:t>
            </a:r>
            <a:r>
              <a:rPr lang="en-US" dirty="0" smtClean="0"/>
              <a:t> diverse and interconnected</a:t>
            </a:r>
            <a:endParaRPr lang="en-US" dirty="0"/>
          </a:p>
        </p:txBody>
      </p:sp>
      <p:pic>
        <p:nvPicPr>
          <p:cNvPr id="4" name="Picture 3" descr="455_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880" y="2049813"/>
            <a:ext cx="6103192" cy="480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31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050821" y="4194646"/>
            <a:ext cx="1728216" cy="1597152"/>
            <a:chOff x="5922531" y="4451206"/>
            <a:chExt cx="1728216" cy="1597152"/>
          </a:xfrm>
        </p:grpSpPr>
        <p:pic>
          <p:nvPicPr>
            <p:cNvPr id="6" name="Picture 5" descr="VGCC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2531" y="4451206"/>
              <a:ext cx="1551432" cy="159715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6735321" y="4579483"/>
              <a:ext cx="915426" cy="4489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Effectors </a:t>
            </a:r>
            <a:r>
              <a:rPr lang="mr-IN" dirty="0" smtClean="0"/>
              <a:t>–</a:t>
            </a:r>
            <a:r>
              <a:rPr lang="en-US" dirty="0" smtClean="0"/>
              <a:t> simplified</a:t>
            </a:r>
            <a:endParaRPr lang="en-US" baseline="-25000" dirty="0"/>
          </a:p>
        </p:txBody>
      </p:sp>
      <p:sp>
        <p:nvSpPr>
          <p:cNvPr id="3" name="TextBox 2"/>
          <p:cNvSpPr txBox="1"/>
          <p:nvPr/>
        </p:nvSpPr>
        <p:spPr>
          <a:xfrm>
            <a:off x="567165" y="1524000"/>
            <a:ext cx="4426356" cy="5201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400" dirty="0" smtClean="0"/>
              <a:t>Adenylyl </a:t>
            </a:r>
            <a:r>
              <a:rPr lang="en-US" sz="2400" dirty="0" err="1" smtClean="0"/>
              <a:t>Cyclase</a:t>
            </a:r>
            <a:endParaRPr lang="en-US" sz="2400" dirty="0" smtClean="0"/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endParaRPr lang="en-US" sz="2400" dirty="0" smtClean="0"/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400" dirty="0" smtClean="0"/>
              <a:t>GIRK channels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endParaRPr lang="en-US" sz="2400" dirty="0" smtClean="0"/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400" dirty="0" smtClean="0"/>
              <a:t>Calcium channels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endParaRPr lang="en-US" sz="2400" dirty="0" smtClean="0"/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400" dirty="0" smtClean="0"/>
              <a:t>Phospholipase C (PLC)</a:t>
            </a:r>
            <a:endParaRPr lang="en-US" sz="2400" dirty="0"/>
          </a:p>
        </p:txBody>
      </p:sp>
      <p:pic>
        <p:nvPicPr>
          <p:cNvPr id="4" name="Picture 3" descr="A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531" y="1643509"/>
            <a:ext cx="1728216" cy="1536192"/>
          </a:xfrm>
          <a:prstGeom prst="rect">
            <a:avLst/>
          </a:prstGeom>
        </p:spPr>
      </p:pic>
      <p:pic>
        <p:nvPicPr>
          <p:cNvPr id="5" name="Picture 4" descr="GIR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162" y="3179701"/>
            <a:ext cx="2077629" cy="13997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73469" y="265533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Symbol" charset="2"/>
                <a:cs typeface="Symbol" charset="2"/>
              </a:rPr>
              <a:t>a</a:t>
            </a:r>
            <a:endParaRPr lang="en-US" sz="2400" dirty="0">
              <a:latin typeface="Symbol" charset="2"/>
              <a:cs typeface="Symbol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32738" y="5373277"/>
            <a:ext cx="480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Symbol" charset="2"/>
                <a:cs typeface="Symbol" charset="2"/>
              </a:rPr>
              <a:t>bg</a:t>
            </a:r>
            <a:endParaRPr lang="en-US" sz="2400" dirty="0">
              <a:latin typeface="Symbol" charset="2"/>
              <a:cs typeface="Symbol" charset="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652299" y="6144460"/>
            <a:ext cx="852773" cy="580963"/>
          </a:xfrm>
          <a:prstGeom prst="ellipse">
            <a:avLst/>
          </a:prstGeom>
          <a:solidFill>
            <a:schemeClr val="bg1">
              <a:lumMod val="85000"/>
              <a:alpha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395843" y="60530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Symbol" charset="2"/>
                <a:cs typeface="Symbol" charset="2"/>
              </a:rPr>
              <a:t>a</a:t>
            </a:r>
            <a:endParaRPr lang="en-US" sz="2400" dirty="0">
              <a:latin typeface="Symbol" charset="2"/>
              <a:cs typeface="Symbol" charset="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10687" y="6367494"/>
            <a:ext cx="480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Symbol" charset="2"/>
                <a:cs typeface="Symbol" charset="2"/>
              </a:rPr>
              <a:t>bg</a:t>
            </a:r>
            <a:endParaRPr lang="en-US" sz="2400" dirty="0">
              <a:latin typeface="Symbol" charset="2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1293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Effectors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Dopamine Receptors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21571" y="2886229"/>
            <a:ext cx="2447650" cy="1723719"/>
            <a:chOff x="221571" y="2886229"/>
            <a:chExt cx="2447650" cy="1723719"/>
          </a:xfrm>
        </p:grpSpPr>
        <p:pic>
          <p:nvPicPr>
            <p:cNvPr id="3" name="Picture 2" descr="GPCR_simpl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571" y="3052990"/>
              <a:ext cx="2447650" cy="155695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21571" y="2886229"/>
              <a:ext cx="791934" cy="474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59217" y="3050319"/>
            <a:ext cx="723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D2-R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758273" y="2373121"/>
            <a:ext cx="590143" cy="1269942"/>
          </a:xfrm>
          <a:prstGeom prst="straightConnector1">
            <a:avLst/>
          </a:prstGeom>
          <a:ln>
            <a:solidFill>
              <a:srgbClr val="29293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GIR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348" y="1524000"/>
            <a:ext cx="2077629" cy="139978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873737" y="3873960"/>
            <a:ext cx="474679" cy="205243"/>
            <a:chOff x="2873737" y="3873960"/>
            <a:chExt cx="474679" cy="205243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2873737" y="3976582"/>
              <a:ext cx="47467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348416" y="3873960"/>
              <a:ext cx="0" cy="2052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4094766">
            <a:off x="2275877" y="4709192"/>
            <a:ext cx="1628939" cy="329768"/>
            <a:chOff x="2873737" y="3873960"/>
            <a:chExt cx="474679" cy="205243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873737" y="3976582"/>
              <a:ext cx="47467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348416" y="3873960"/>
              <a:ext cx="0" cy="2052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84983" y="4929740"/>
            <a:ext cx="1728216" cy="1597152"/>
            <a:chOff x="5922531" y="4451206"/>
            <a:chExt cx="1728216" cy="1597152"/>
          </a:xfrm>
        </p:grpSpPr>
        <p:pic>
          <p:nvPicPr>
            <p:cNvPr id="23" name="Picture 22" descr="VGCC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2531" y="4451206"/>
              <a:ext cx="1551432" cy="1597152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6735321" y="4579483"/>
              <a:ext cx="915426" cy="4489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297773" y="5322320"/>
            <a:ext cx="3456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Voltage-gated calcium channels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3545348" y="3311107"/>
            <a:ext cx="1728216" cy="1536192"/>
            <a:chOff x="5922531" y="1643509"/>
            <a:chExt cx="1728216" cy="1536192"/>
          </a:xfrm>
        </p:grpSpPr>
        <p:pic>
          <p:nvPicPr>
            <p:cNvPr id="26" name="Picture 25" descr="AC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2531" y="1643509"/>
              <a:ext cx="1728216" cy="153619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273469" y="2655330"/>
              <a:ext cx="3788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Symbol" charset="2"/>
                  <a:cs typeface="Symbol" charset="2"/>
                </a:rPr>
                <a:t>a</a:t>
              </a:r>
              <a:endParaRPr lang="en-US" sz="2400" dirty="0">
                <a:latin typeface="Symbol" charset="2"/>
                <a:cs typeface="Symbol" charset="2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945689" y="1949808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Hyperpolarization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Slow / pause firing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945689" y="3718494"/>
            <a:ext cx="2890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Inhibit </a:t>
            </a:r>
            <a:r>
              <a:rPr lang="en-US" dirty="0" err="1" smtClean="0"/>
              <a:t>cAMP</a:t>
            </a:r>
            <a:r>
              <a:rPr lang="en-US" dirty="0" smtClean="0"/>
              <a:t> production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Inhibit PKA activity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945689" y="5946580"/>
            <a:ext cx="3198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Decrease calcium currents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Inhibit neurotransmission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670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Effectors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Dopamine Receptors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21571" y="2886229"/>
            <a:ext cx="2447650" cy="1723719"/>
            <a:chOff x="221571" y="2886229"/>
            <a:chExt cx="2447650" cy="1723719"/>
          </a:xfrm>
        </p:grpSpPr>
        <p:pic>
          <p:nvPicPr>
            <p:cNvPr id="3" name="Picture 2" descr="GPCR_simpl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571" y="3052990"/>
              <a:ext cx="2447650" cy="155695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21571" y="2886229"/>
              <a:ext cx="791934" cy="474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59217" y="3050319"/>
            <a:ext cx="723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D1-R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484983" y="4578828"/>
            <a:ext cx="1728216" cy="1597152"/>
            <a:chOff x="5922531" y="4451206"/>
            <a:chExt cx="1728216" cy="1597152"/>
          </a:xfrm>
        </p:grpSpPr>
        <p:pic>
          <p:nvPicPr>
            <p:cNvPr id="14" name="Picture 13" descr="VGCC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2531" y="4451206"/>
              <a:ext cx="1551432" cy="159715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6735321" y="4579483"/>
              <a:ext cx="915426" cy="4489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297773" y="4971408"/>
            <a:ext cx="3456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Voltage-gated calcium channels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3545348" y="1999272"/>
            <a:ext cx="1728216" cy="1536192"/>
            <a:chOff x="5922531" y="1643509"/>
            <a:chExt cx="1728216" cy="1536192"/>
          </a:xfrm>
        </p:grpSpPr>
        <p:pic>
          <p:nvPicPr>
            <p:cNvPr id="18" name="Picture 17" descr="AC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2531" y="1643509"/>
              <a:ext cx="1728216" cy="1536192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273469" y="2655330"/>
              <a:ext cx="3788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Symbol" charset="2"/>
                  <a:cs typeface="Symbol" charset="2"/>
                </a:rPr>
                <a:t>a</a:t>
              </a:r>
              <a:endParaRPr lang="en-US" sz="2400" dirty="0">
                <a:latin typeface="Symbol" charset="2"/>
                <a:cs typeface="Symbol" charset="2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514137" y="2406659"/>
            <a:ext cx="317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Catalyze </a:t>
            </a:r>
            <a:r>
              <a:rPr lang="en-US" dirty="0" err="1" smtClean="0"/>
              <a:t>cAMP</a:t>
            </a:r>
            <a:r>
              <a:rPr lang="en-US" dirty="0" smtClean="0"/>
              <a:t> production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Activate PKA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14137" y="5595668"/>
            <a:ext cx="3326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Increase calcium currents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Enhance neurotransmission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835249" y="2886229"/>
            <a:ext cx="649734" cy="808144"/>
          </a:xfrm>
          <a:prstGeom prst="straightConnector1">
            <a:avLst/>
          </a:prstGeom>
          <a:ln>
            <a:solidFill>
              <a:srgbClr val="29293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835249" y="4079203"/>
            <a:ext cx="513168" cy="1516465"/>
          </a:xfrm>
          <a:prstGeom prst="straightConnector1">
            <a:avLst/>
          </a:prstGeom>
          <a:ln>
            <a:solidFill>
              <a:srgbClr val="29293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705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4143342"/>
            <a:ext cx="234774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SK inhibition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Cation excitation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PKC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PLA</a:t>
            </a:r>
            <a:r>
              <a:rPr lang="en-US" baseline="-25000" dirty="0" smtClean="0"/>
              <a:t>2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CaMKII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Gene Regulation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57200" y="1102838"/>
            <a:ext cx="7796936" cy="5755162"/>
            <a:chOff x="457200" y="1102838"/>
            <a:chExt cx="7796936" cy="5755162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1102838"/>
              <a:ext cx="7796936" cy="5755162"/>
              <a:chOff x="457200" y="1102838"/>
              <a:chExt cx="7796936" cy="5755162"/>
            </a:xfrm>
          </p:grpSpPr>
          <p:pic>
            <p:nvPicPr>
              <p:cNvPr id="3" name="Picture 2" descr="mGluR1 schema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200" y="1102838"/>
                <a:ext cx="7796936" cy="5755162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2001353" y="1102838"/>
                <a:ext cx="821067" cy="4211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2180962" y="4464032"/>
              <a:ext cx="1488185" cy="96207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4900747" y="2244845"/>
            <a:ext cx="641459" cy="165477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118168" y="3712848"/>
            <a:ext cx="641459" cy="86098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25731" y="2193535"/>
            <a:ext cx="962188" cy="151931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887918" y="1286883"/>
            <a:ext cx="1693453" cy="2425965"/>
            <a:chOff x="4887918" y="1286883"/>
            <a:chExt cx="1693453" cy="2425965"/>
          </a:xfrm>
        </p:grpSpPr>
        <p:sp>
          <p:nvSpPr>
            <p:cNvPr id="15" name="Rectangle 14"/>
            <p:cNvSpPr/>
            <p:nvPr/>
          </p:nvSpPr>
          <p:spPr>
            <a:xfrm>
              <a:off x="4887918" y="1286883"/>
              <a:ext cx="641459" cy="86098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42206" y="1286883"/>
              <a:ext cx="1039165" cy="2425965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57200" y="987732"/>
            <a:ext cx="8035720" cy="5870268"/>
            <a:chOff x="457200" y="987732"/>
            <a:chExt cx="8035720" cy="5870268"/>
          </a:xfrm>
        </p:grpSpPr>
        <p:sp>
          <p:nvSpPr>
            <p:cNvPr id="9" name="Rectangle 8"/>
            <p:cNvSpPr/>
            <p:nvPr/>
          </p:nvSpPr>
          <p:spPr>
            <a:xfrm>
              <a:off x="6581371" y="987732"/>
              <a:ext cx="1911549" cy="5870268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57200" y="4143342"/>
              <a:ext cx="5251786" cy="2714658"/>
              <a:chOff x="457200" y="4143342"/>
              <a:chExt cx="5251786" cy="2714658"/>
            </a:xfrm>
            <a:solidFill>
              <a:srgbClr val="FFFFFF"/>
            </a:solidFill>
            <a:effectLst/>
          </p:grpSpPr>
          <p:sp>
            <p:nvSpPr>
              <p:cNvPr id="11" name="Rectangle 10"/>
              <p:cNvSpPr/>
              <p:nvPr/>
            </p:nvSpPr>
            <p:spPr>
              <a:xfrm>
                <a:off x="457200" y="4566655"/>
                <a:ext cx="5251786" cy="2291345"/>
              </a:xfrm>
              <a:prstGeom prst="rect">
                <a:avLst/>
              </a:prstGeom>
              <a:grpFill/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759627" y="4143342"/>
                <a:ext cx="628630" cy="551590"/>
              </a:xfrm>
              <a:prstGeom prst="rect">
                <a:avLst/>
              </a:prstGeom>
              <a:grpFill/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/>
            <p:cNvSpPr/>
            <p:nvPr/>
          </p:nvSpPr>
          <p:spPr>
            <a:xfrm>
              <a:off x="5362599" y="3712848"/>
              <a:ext cx="1911549" cy="314362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Effectors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Glutamate Receptors (G</a:t>
            </a:r>
            <a:r>
              <a:rPr lang="en-US" baseline="-25000" dirty="0" smtClean="0"/>
              <a:t>q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83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4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Stretch Break </a:t>
            </a:r>
            <a:r>
              <a:rPr lang="mr-IN" dirty="0" smtClean="0"/>
              <a:t>–</a:t>
            </a:r>
            <a:r>
              <a:rPr lang="en-US" dirty="0" smtClean="0"/>
              <a:t> 5 minutes!</a:t>
            </a:r>
            <a:endParaRPr lang="en-US" dirty="0"/>
          </a:p>
        </p:txBody>
      </p:sp>
      <p:pic>
        <p:nvPicPr>
          <p:cNvPr id="3" name="Picture 2" descr="Muscle-spindle-by-drkhan1-flickr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177" y="2225753"/>
            <a:ext cx="63500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83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classes overview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9218" y="2272047"/>
            <a:ext cx="2609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Class 1:</a:t>
            </a:r>
          </a:p>
          <a:p>
            <a:pPr algn="ctr"/>
            <a:r>
              <a:rPr lang="en-US" dirty="0" smtClean="0"/>
              <a:t>GPCRs and Modulation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85544" y="2272047"/>
            <a:ext cx="236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Class 2:</a:t>
            </a:r>
          </a:p>
          <a:p>
            <a:pPr algn="ctr"/>
            <a:r>
              <a:rPr lang="en-US" dirty="0" smtClean="0"/>
              <a:t>Presynaptic Plasticity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67738" y="2272047"/>
            <a:ext cx="2468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Class 3:</a:t>
            </a:r>
          </a:p>
          <a:p>
            <a:pPr algn="ctr"/>
            <a:r>
              <a:rPr lang="en-US" dirty="0" smtClean="0"/>
              <a:t>Postsynaptic Plasticity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57200" y="3579937"/>
            <a:ext cx="2315253" cy="1472740"/>
            <a:chOff x="3167028" y="2798680"/>
            <a:chExt cx="2935252" cy="1867123"/>
          </a:xfrm>
        </p:grpSpPr>
        <p:pic>
          <p:nvPicPr>
            <p:cNvPr id="8" name="Picture 7" descr="GPCR_simpl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7028" y="2798680"/>
              <a:ext cx="2935252" cy="186712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178466" y="4080895"/>
              <a:ext cx="797453" cy="4315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306" y="3706542"/>
            <a:ext cx="2429752" cy="121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9" t="15111" r="51392" b="56208"/>
          <a:stretch/>
        </p:blipFill>
        <p:spPr bwMode="auto">
          <a:xfrm>
            <a:off x="6451718" y="3283679"/>
            <a:ext cx="1988445" cy="206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6001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GPCR overview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 Proteins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GPCR exemplars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BREAK!</a:t>
            </a:r>
          </a:p>
          <a:p>
            <a:endParaRPr lang="en-US" dirty="0"/>
          </a:p>
          <a:p>
            <a:r>
              <a:rPr lang="en-US" dirty="0" smtClean="0"/>
              <a:t>Physiological roles </a:t>
            </a:r>
            <a:r>
              <a:rPr lang="mr-IN" dirty="0" smtClean="0"/>
              <a:t>–</a:t>
            </a:r>
            <a:r>
              <a:rPr lang="en-US" dirty="0" smtClean="0"/>
              <a:t> modulation!</a:t>
            </a:r>
          </a:p>
          <a:p>
            <a:endParaRPr lang="en-US" dirty="0"/>
          </a:p>
          <a:p>
            <a:r>
              <a:rPr lang="en-US" dirty="0" smtClean="0"/>
              <a:t>Recent developments</a:t>
            </a:r>
          </a:p>
          <a:p>
            <a:endParaRPr lang="en-US" dirty="0"/>
          </a:p>
          <a:p>
            <a:r>
              <a:rPr lang="en-US" dirty="0" smtClean="0"/>
              <a:t>How are they activated?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12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Physiological roles </a:t>
            </a:r>
            <a:r>
              <a:rPr lang="mr-IN" dirty="0" smtClean="0"/>
              <a:t>–</a:t>
            </a:r>
            <a:r>
              <a:rPr lang="en-US" dirty="0" smtClean="0"/>
              <a:t> modulation!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Postsynaptic</a:t>
            </a:r>
          </a:p>
          <a:p>
            <a:endParaRPr lang="en-US" dirty="0"/>
          </a:p>
          <a:p>
            <a:r>
              <a:rPr lang="en-US" dirty="0" smtClean="0"/>
              <a:t>Presynaptic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Modulation of modulation (</a:t>
            </a:r>
            <a:r>
              <a:rPr lang="en-US" dirty="0" err="1" smtClean="0"/>
              <a:t>metamodulation</a:t>
            </a:r>
            <a:r>
              <a:rPr lang="en-US" dirty="0" smtClean="0"/>
              <a:t>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814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Postsynaptic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48330"/>
            <a:ext cx="507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Bender, K., </a:t>
            </a:r>
            <a:r>
              <a:rPr lang="mr-IN" dirty="0" smtClean="0"/>
              <a:t>…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Trussell</a:t>
            </a:r>
            <a:r>
              <a:rPr lang="en-US" dirty="0" smtClean="0"/>
              <a:t>, L., </a:t>
            </a:r>
            <a:r>
              <a:rPr lang="en-US" i="1" dirty="0" smtClean="0"/>
              <a:t>J. Physiology</a:t>
            </a:r>
            <a:r>
              <a:rPr lang="en-US" dirty="0" smtClean="0"/>
              <a:t>, 2012</a:t>
            </a:r>
            <a:endParaRPr lang="en-US" dirty="0"/>
          </a:p>
        </p:txBody>
      </p:sp>
      <p:pic>
        <p:nvPicPr>
          <p:cNvPr id="3" name="Picture 2" descr="dopamine neuron cartoon with pipet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792" y="430776"/>
            <a:ext cx="3112008" cy="21945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3861133"/>
            <a:ext cx="8229600" cy="103904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70029" y="4900176"/>
            <a:ext cx="8229600" cy="128276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0029" y="1756196"/>
            <a:ext cx="4470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Extracellular recording of action potentials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496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Postsynaptic</a:t>
            </a:r>
            <a:endParaRPr lang="en-US" dirty="0"/>
          </a:p>
        </p:txBody>
      </p:sp>
      <p:pic>
        <p:nvPicPr>
          <p:cNvPr id="4" name="Content Placeholder 3" descr="Screen Shot 2018-04-15 at 5.46.0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693" b="-20693"/>
          <a:stretch>
            <a:fillRect/>
          </a:stretch>
        </p:blipFill>
        <p:spPr>
          <a:xfrm>
            <a:off x="457200" y="1940862"/>
            <a:ext cx="8229600" cy="4876800"/>
          </a:xfrm>
        </p:spPr>
      </p:pic>
      <p:sp>
        <p:nvSpPr>
          <p:cNvPr id="5" name="TextBox 4"/>
          <p:cNvSpPr txBox="1"/>
          <p:nvPr/>
        </p:nvSpPr>
        <p:spPr>
          <a:xfrm>
            <a:off x="0" y="6448330"/>
            <a:ext cx="507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Bender, K., </a:t>
            </a:r>
            <a:r>
              <a:rPr lang="mr-IN" dirty="0" smtClean="0"/>
              <a:t>…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Trussell</a:t>
            </a:r>
            <a:r>
              <a:rPr lang="en-US" dirty="0" smtClean="0"/>
              <a:t>, L., </a:t>
            </a:r>
            <a:r>
              <a:rPr lang="en-US" i="1" dirty="0" smtClean="0"/>
              <a:t>J. Physiology</a:t>
            </a:r>
            <a:r>
              <a:rPr lang="en-US" dirty="0" smtClean="0"/>
              <a:t>, 2012</a:t>
            </a:r>
            <a:endParaRPr lang="en-US" dirty="0"/>
          </a:p>
        </p:txBody>
      </p:sp>
      <p:pic>
        <p:nvPicPr>
          <p:cNvPr id="3" name="Picture 2" descr="dopamine neuron cartoon with pipet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792" y="430776"/>
            <a:ext cx="3112008" cy="21945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3861133"/>
            <a:ext cx="8229600" cy="103904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70029" y="4900176"/>
            <a:ext cx="8229600" cy="128276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0029" y="1756196"/>
            <a:ext cx="4470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Extracellular recording of action potentials</a:t>
            </a:r>
            <a:endParaRPr lang="en-US" dirty="0"/>
          </a:p>
        </p:txBody>
      </p:sp>
      <p:pic>
        <p:nvPicPr>
          <p:cNvPr id="9" name="Picture 8" descr="AFE02E3BA31BBAE92A6A7F495F3DD20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391" y="5310624"/>
            <a:ext cx="1401609" cy="1547376"/>
          </a:xfrm>
          <a:prstGeom prst="rect">
            <a:avLst/>
          </a:prstGeom>
        </p:spPr>
      </p:pic>
      <p:pic>
        <p:nvPicPr>
          <p:cNvPr id="10" name="Picture 9" descr="bender-larg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85" y="5480883"/>
            <a:ext cx="1715206" cy="136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84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Postsynaptic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48330"/>
            <a:ext cx="515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Bender, K., Ford, C. &amp; </a:t>
            </a:r>
            <a:r>
              <a:rPr lang="en-US" dirty="0" err="1" smtClean="0"/>
              <a:t>Trussell</a:t>
            </a:r>
            <a:r>
              <a:rPr lang="en-US" dirty="0" smtClean="0"/>
              <a:t>, L., </a:t>
            </a:r>
            <a:r>
              <a:rPr lang="en-US" i="1" dirty="0" smtClean="0"/>
              <a:t>Neuron</a:t>
            </a:r>
            <a:r>
              <a:rPr lang="en-US" dirty="0" smtClean="0"/>
              <a:t>, 2010</a:t>
            </a:r>
            <a:endParaRPr lang="en-US" dirty="0"/>
          </a:p>
        </p:txBody>
      </p:sp>
      <p:pic>
        <p:nvPicPr>
          <p:cNvPr id="6" name="Picture 5" descr="Screen Shot 2018-04-15 at 5.42.3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20" b="42472"/>
          <a:stretch/>
        </p:blipFill>
        <p:spPr>
          <a:xfrm>
            <a:off x="1909314" y="2309361"/>
            <a:ext cx="5325373" cy="3945276"/>
          </a:xfrm>
          <a:prstGeom prst="rect">
            <a:avLst/>
          </a:prstGeom>
        </p:spPr>
      </p:pic>
      <p:pic>
        <p:nvPicPr>
          <p:cNvPr id="3" name="Picture 2" descr="dopamine neuron cartoon with pipette purp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810" y="738639"/>
            <a:ext cx="2227371" cy="15707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0628" y="1571530"/>
            <a:ext cx="577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Whole-cell recording: imaging calcium, stimulating APs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751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04-15 at 5.43.21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" r="53430"/>
          <a:stretch/>
        </p:blipFill>
        <p:spPr>
          <a:xfrm>
            <a:off x="850748" y="1081690"/>
            <a:ext cx="2626222" cy="2724748"/>
          </a:xfrm>
          <a:prstGeom prst="rect">
            <a:avLst/>
          </a:prstGeom>
        </p:spPr>
      </p:pic>
      <p:pic>
        <p:nvPicPr>
          <p:cNvPr id="7" name="Picture 6" descr="Screen Shot 2018-04-15 at 5.43.21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32"/>
          <a:stretch/>
        </p:blipFill>
        <p:spPr>
          <a:xfrm>
            <a:off x="850748" y="3806438"/>
            <a:ext cx="2919219" cy="25488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Postsynaptic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48330"/>
            <a:ext cx="515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Bender, K., Ford, C. &amp; </a:t>
            </a:r>
            <a:r>
              <a:rPr lang="en-US" dirty="0" err="1" smtClean="0"/>
              <a:t>Trussell</a:t>
            </a:r>
            <a:r>
              <a:rPr lang="en-US" dirty="0" smtClean="0"/>
              <a:t>, L., </a:t>
            </a:r>
            <a:r>
              <a:rPr lang="en-US" i="1" dirty="0" smtClean="0"/>
              <a:t>Neuron</a:t>
            </a:r>
            <a:r>
              <a:rPr lang="en-US" dirty="0" smtClean="0"/>
              <a:t>, 2010</a:t>
            </a:r>
            <a:endParaRPr lang="en-US" dirty="0"/>
          </a:p>
        </p:txBody>
      </p:sp>
      <p:pic>
        <p:nvPicPr>
          <p:cNvPr id="4" name="Picture 3" descr="Screen Shot 2018-04-15 at 5.43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770" y="1678266"/>
            <a:ext cx="4556878" cy="393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87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Postsynaptic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48330"/>
            <a:ext cx="5184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Bender, K. &amp; </a:t>
            </a:r>
            <a:r>
              <a:rPr lang="en-US" dirty="0" err="1" smtClean="0"/>
              <a:t>Trussell</a:t>
            </a:r>
            <a:r>
              <a:rPr lang="en-US" dirty="0" smtClean="0"/>
              <a:t>, L., </a:t>
            </a:r>
            <a:r>
              <a:rPr lang="en-US" i="1" dirty="0" smtClean="0"/>
              <a:t>Ann. Rev. </a:t>
            </a:r>
            <a:r>
              <a:rPr lang="en-US" i="1" dirty="0" err="1" smtClean="0"/>
              <a:t>Neuro</a:t>
            </a:r>
            <a:r>
              <a:rPr lang="en-US" i="1" dirty="0" smtClean="0"/>
              <a:t>.</a:t>
            </a:r>
            <a:r>
              <a:rPr lang="en-US" dirty="0" smtClean="0"/>
              <a:t>, 2012</a:t>
            </a:r>
            <a:endParaRPr lang="en-US" dirty="0"/>
          </a:p>
        </p:txBody>
      </p:sp>
      <p:pic>
        <p:nvPicPr>
          <p:cNvPr id="6" name="Picture 5" descr="Screen Shot 2018-04-15 at 5.59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658778"/>
            <a:ext cx="7797800" cy="3340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3100" y="5323511"/>
            <a:ext cx="8095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these cells, dopamine decreases burst firing through D3 receptor activation with a local and specific mechanism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546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Presynaptic</a:t>
            </a:r>
            <a:endParaRPr lang="en-US" dirty="0"/>
          </a:p>
        </p:txBody>
      </p:sp>
      <p:pic>
        <p:nvPicPr>
          <p:cNvPr id="4" name="Picture 3" descr="Screen Shot 2018-04-15 at 9.28.5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792"/>
          <a:stretch/>
        </p:blipFill>
        <p:spPr>
          <a:xfrm>
            <a:off x="26101" y="1524000"/>
            <a:ext cx="5346625" cy="18908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4431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Matsui, A., </a:t>
            </a:r>
            <a:r>
              <a:rPr lang="mr-IN" dirty="0" smtClean="0"/>
              <a:t>…</a:t>
            </a:r>
            <a:r>
              <a:rPr lang="en-US" dirty="0" smtClean="0"/>
              <a:t> &amp; Williams, J. </a:t>
            </a:r>
            <a:r>
              <a:rPr lang="en-US" i="1" dirty="0" smtClean="0"/>
              <a:t>Neuron</a:t>
            </a:r>
            <a:r>
              <a:rPr lang="en-US" dirty="0" smtClean="0"/>
              <a:t>, 2014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075304" y="2818756"/>
            <a:ext cx="2447650" cy="1723719"/>
            <a:chOff x="221571" y="2886229"/>
            <a:chExt cx="2447650" cy="1723719"/>
          </a:xfrm>
        </p:grpSpPr>
        <p:pic>
          <p:nvPicPr>
            <p:cNvPr id="7" name="Picture 6" descr="GPCR_simpl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571" y="3052990"/>
              <a:ext cx="2447650" cy="155695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21571" y="2886229"/>
              <a:ext cx="791934" cy="474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flipV="1">
            <a:off x="7190801" y="2350546"/>
            <a:ext cx="590143" cy="1269942"/>
          </a:xfrm>
          <a:prstGeom prst="straightConnector1">
            <a:avLst/>
          </a:prstGeom>
          <a:ln>
            <a:solidFill>
              <a:srgbClr val="29293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GIR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129" y="950764"/>
            <a:ext cx="2077629" cy="139978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rot="4094766">
            <a:off x="6831332" y="5052410"/>
            <a:ext cx="1628939" cy="329768"/>
            <a:chOff x="2873737" y="3873960"/>
            <a:chExt cx="474679" cy="205243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2873737" y="3976582"/>
              <a:ext cx="47467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348416" y="3873960"/>
              <a:ext cx="0" cy="2052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7522954" y="5260848"/>
            <a:ext cx="1728216" cy="1597152"/>
            <a:chOff x="5922531" y="4451206"/>
            <a:chExt cx="1728216" cy="1597152"/>
          </a:xfrm>
        </p:grpSpPr>
        <p:pic>
          <p:nvPicPr>
            <p:cNvPr id="15" name="Picture 14" descr="VGCC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2531" y="4451206"/>
              <a:ext cx="1551432" cy="1597152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6735321" y="4579483"/>
              <a:ext cx="915426" cy="4489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279598" y="5437506"/>
            <a:ext cx="86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VGCC</a:t>
            </a:r>
            <a:endParaRPr lang="en-US" dirty="0"/>
          </a:p>
        </p:txBody>
      </p:sp>
      <p:pic>
        <p:nvPicPr>
          <p:cNvPr id="3" name="Picture 2" descr="AyaMatsui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26" y="4404785"/>
            <a:ext cx="1547603" cy="1547603"/>
          </a:xfrm>
          <a:prstGeom prst="rect">
            <a:avLst/>
          </a:prstGeom>
        </p:spPr>
      </p:pic>
      <p:pic>
        <p:nvPicPr>
          <p:cNvPr id="18" name="Picture 17" descr="John-Williams_250px_1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780" y="4280630"/>
            <a:ext cx="1621046" cy="178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27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Presynaptic inhibition is independent of GIRK </a:t>
            </a:r>
            <a:r>
              <a:rPr lang="en-US" baseline="30000" dirty="0" smtClean="0"/>
              <a:t>(in CA1, CA3 hippocampus)</a:t>
            </a:r>
            <a:endParaRPr lang="en-US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4277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Luscher</a:t>
            </a:r>
            <a:r>
              <a:rPr lang="en-US" dirty="0" smtClean="0"/>
              <a:t>, C. </a:t>
            </a:r>
            <a:r>
              <a:rPr lang="mr-IN" dirty="0" smtClean="0"/>
              <a:t>…</a:t>
            </a:r>
            <a:r>
              <a:rPr lang="en-US" dirty="0" smtClean="0"/>
              <a:t> &amp; </a:t>
            </a:r>
            <a:r>
              <a:rPr lang="en-US" dirty="0" err="1" smtClean="0"/>
              <a:t>Nicoll</a:t>
            </a:r>
            <a:r>
              <a:rPr lang="en-US" dirty="0" smtClean="0"/>
              <a:t>, R. </a:t>
            </a:r>
            <a:r>
              <a:rPr lang="en-US" i="1" dirty="0" smtClean="0"/>
              <a:t>Neuron, </a:t>
            </a:r>
            <a:r>
              <a:rPr lang="en-US" dirty="0" smtClean="0"/>
              <a:t>1997</a:t>
            </a:r>
            <a:endParaRPr lang="en-US" dirty="0"/>
          </a:p>
        </p:txBody>
      </p:sp>
      <p:pic>
        <p:nvPicPr>
          <p:cNvPr id="3" name="Picture 2" descr="Screen Shot 2018-04-15 at 9.34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6" y="2023496"/>
            <a:ext cx="3860800" cy="4114800"/>
          </a:xfrm>
          <a:prstGeom prst="rect">
            <a:avLst/>
          </a:prstGeom>
        </p:spPr>
      </p:pic>
      <p:pic>
        <p:nvPicPr>
          <p:cNvPr id="6" name="Picture 5" descr="Screen Shot 2018-04-15 at 9.34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698" y="2023496"/>
            <a:ext cx="3581400" cy="4064000"/>
          </a:xfrm>
          <a:prstGeom prst="rect">
            <a:avLst/>
          </a:prstGeom>
        </p:spPr>
      </p:pic>
      <p:pic>
        <p:nvPicPr>
          <p:cNvPr id="4" name="Picture 3" descr="nicoll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70" y="1024551"/>
            <a:ext cx="1002197" cy="1473821"/>
          </a:xfrm>
          <a:prstGeom prst="rect">
            <a:avLst/>
          </a:prstGeom>
        </p:spPr>
      </p:pic>
      <p:pic>
        <p:nvPicPr>
          <p:cNvPr id="7" name="Picture 6" descr="1f59101f2e335e26a7b0cdb203eaa9b2_f13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1068634"/>
            <a:ext cx="959556" cy="142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59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4-15 at 9.3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6" y="1660804"/>
            <a:ext cx="4562856" cy="45628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Presynaptic inhibition is independent of GIRK </a:t>
            </a:r>
            <a:r>
              <a:rPr lang="en-US" baseline="30000" dirty="0" smtClean="0"/>
              <a:t>(in CA1, CA3 hippocampus)</a:t>
            </a:r>
            <a:endParaRPr lang="en-US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4277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Luscher</a:t>
            </a:r>
            <a:r>
              <a:rPr lang="en-US" dirty="0" smtClean="0"/>
              <a:t>, C. </a:t>
            </a:r>
            <a:r>
              <a:rPr lang="mr-IN" dirty="0" smtClean="0"/>
              <a:t>…</a:t>
            </a:r>
            <a:r>
              <a:rPr lang="en-US" dirty="0" smtClean="0"/>
              <a:t> &amp; </a:t>
            </a:r>
            <a:r>
              <a:rPr lang="en-US" dirty="0" err="1" smtClean="0"/>
              <a:t>Nicoll</a:t>
            </a:r>
            <a:r>
              <a:rPr lang="en-US" dirty="0" smtClean="0"/>
              <a:t>, R. </a:t>
            </a:r>
            <a:r>
              <a:rPr lang="en-US" i="1" dirty="0" smtClean="0"/>
              <a:t>Neuron, </a:t>
            </a:r>
            <a:r>
              <a:rPr lang="en-US" dirty="0" smtClean="0"/>
              <a:t>1997</a:t>
            </a:r>
            <a:endParaRPr lang="en-US" dirty="0"/>
          </a:p>
        </p:txBody>
      </p:sp>
      <p:pic>
        <p:nvPicPr>
          <p:cNvPr id="7" name="Picture 6" descr="Screen Shot 2018-04-15 at 9.34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1660804"/>
            <a:ext cx="4562856" cy="45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83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GPCRs are the most important proteins in the brain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~20% of all pharmaceuticals target GPCRs</a:t>
            </a:r>
          </a:p>
          <a:p>
            <a:endParaRPr lang="en-US" dirty="0"/>
          </a:p>
          <a:p>
            <a:r>
              <a:rPr lang="en-US" dirty="0" smtClean="0"/>
              <a:t>Many drugs of abuse involve GPCRs</a:t>
            </a:r>
          </a:p>
          <a:p>
            <a:endParaRPr lang="en-US" dirty="0"/>
          </a:p>
          <a:p>
            <a:r>
              <a:rPr lang="en-US" dirty="0" smtClean="0"/>
              <a:t>Multiplexed signaling</a:t>
            </a:r>
          </a:p>
          <a:p>
            <a:pPr lvl="1"/>
            <a:r>
              <a:rPr lang="en-US" dirty="0" smtClean="0"/>
              <a:t>Unlike ionotropic receptors</a:t>
            </a:r>
          </a:p>
          <a:p>
            <a:endParaRPr lang="en-US" dirty="0"/>
          </a:p>
          <a:p>
            <a:r>
              <a:rPr lang="en-US" dirty="0" smtClean="0"/>
              <a:t>Short activation can influence cell activity and metabolism for tens of second, many minutes, or even </a:t>
            </a:r>
            <a:r>
              <a:rPr lang="en-US" i="1" dirty="0" smtClean="0"/>
              <a:t>hours and days</a:t>
            </a:r>
          </a:p>
        </p:txBody>
      </p:sp>
    </p:spTree>
    <p:extLst>
      <p:ext uri="{BB962C8B-B14F-4D97-AF65-F5344CB8AC3E}">
        <p14:creationId xmlns:p14="http://schemas.microsoft.com/office/powerpoint/2010/main" val="307948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Presynaptic inhibition is independent of GIRK </a:t>
            </a:r>
            <a:r>
              <a:rPr lang="en-US" baseline="30000" dirty="0" smtClean="0"/>
              <a:t>(in CA1, CA3 hippocampus)</a:t>
            </a:r>
            <a:endParaRPr lang="en-US" baseline="30000" dirty="0"/>
          </a:p>
        </p:txBody>
      </p:sp>
      <p:sp>
        <p:nvSpPr>
          <p:cNvPr id="4" name="Oval 3"/>
          <p:cNvSpPr/>
          <p:nvPr/>
        </p:nvSpPr>
        <p:spPr>
          <a:xfrm rot="1918522">
            <a:off x="3410186" y="1837764"/>
            <a:ext cx="3167529" cy="4347882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PCR_simple_al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50760">
            <a:off x="6439655" y="2944267"/>
            <a:ext cx="557268" cy="794926"/>
          </a:xfrm>
          <a:prstGeom prst="rect">
            <a:avLst/>
          </a:prstGeom>
        </p:spPr>
      </p:pic>
      <p:cxnSp>
        <p:nvCxnSpPr>
          <p:cNvPr id="9" name="Straight Connector 8"/>
          <p:cNvCxnSpPr>
            <a:stCxn id="4" idx="2"/>
          </p:cNvCxnSpPr>
          <p:nvPr/>
        </p:nvCxnSpPr>
        <p:spPr>
          <a:xfrm flipH="1" flipV="1">
            <a:off x="0" y="2709333"/>
            <a:ext cx="3650481" cy="463682"/>
          </a:xfrm>
          <a:prstGeom prst="line">
            <a:avLst/>
          </a:prstGeom>
          <a:ln w="12700" cmpd="sng">
            <a:solidFill>
              <a:srgbClr val="2929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0" y="3449764"/>
            <a:ext cx="3344333" cy="303792"/>
          </a:xfrm>
          <a:prstGeom prst="line">
            <a:avLst/>
          </a:prstGeom>
          <a:ln w="12700" cmpd="sng">
            <a:solidFill>
              <a:srgbClr val="2929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7" idx="2"/>
          </p:cNvCxnSpPr>
          <p:nvPr/>
        </p:nvCxnSpPr>
        <p:spPr>
          <a:xfrm rot="10800000">
            <a:off x="6121415" y="2429972"/>
            <a:ext cx="211520" cy="814396"/>
          </a:xfrm>
          <a:prstGeom prst="curvedConnector2">
            <a:avLst/>
          </a:prstGeom>
          <a:ln>
            <a:solidFill>
              <a:srgbClr val="29293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 rot="2248313">
            <a:off x="6021022" y="1954103"/>
            <a:ext cx="520869" cy="532190"/>
            <a:chOff x="6454212" y="1524000"/>
            <a:chExt cx="814846" cy="832556"/>
          </a:xfrm>
          <a:solidFill>
            <a:srgbClr val="FFFFFF"/>
          </a:solidFill>
          <a:effectLst/>
        </p:grpSpPr>
        <p:sp>
          <p:nvSpPr>
            <p:cNvPr id="14" name="Oval 13"/>
            <p:cNvSpPr/>
            <p:nvPr/>
          </p:nvSpPr>
          <p:spPr>
            <a:xfrm>
              <a:off x="6454212" y="1524000"/>
              <a:ext cx="403788" cy="832556"/>
            </a:xfrm>
            <a:prstGeom prst="ellipse">
              <a:avLst/>
            </a:prstGeom>
            <a:grpFill/>
            <a:ln>
              <a:solidFill>
                <a:srgbClr val="29293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  <p:sp>
          <p:nvSpPr>
            <p:cNvPr id="15" name="Oval 14"/>
            <p:cNvSpPr/>
            <p:nvPr/>
          </p:nvSpPr>
          <p:spPr>
            <a:xfrm>
              <a:off x="6865270" y="1524000"/>
              <a:ext cx="403788" cy="832556"/>
            </a:xfrm>
            <a:prstGeom prst="ellipse">
              <a:avLst/>
            </a:prstGeom>
            <a:grpFill/>
            <a:ln>
              <a:solidFill>
                <a:srgbClr val="29293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</p:grpSp>
      <p:cxnSp>
        <p:nvCxnSpPr>
          <p:cNvPr id="22" name="Curved Connector 21"/>
          <p:cNvCxnSpPr>
            <a:stCxn id="7" idx="2"/>
          </p:cNvCxnSpPr>
          <p:nvPr/>
        </p:nvCxnSpPr>
        <p:spPr>
          <a:xfrm rot="10800000" flipV="1">
            <a:off x="5957565" y="3244367"/>
            <a:ext cx="375370" cy="1552681"/>
          </a:xfrm>
          <a:prstGeom prst="curvedConnector2">
            <a:avLst/>
          </a:prstGeom>
          <a:ln>
            <a:solidFill>
              <a:srgbClr val="29293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 rot="8489698">
            <a:off x="5860979" y="4901330"/>
            <a:ext cx="520869" cy="532190"/>
            <a:chOff x="6454212" y="1524000"/>
            <a:chExt cx="814846" cy="832556"/>
          </a:xfrm>
          <a:solidFill>
            <a:srgbClr val="FFFFFF"/>
          </a:solidFill>
          <a:effectLst/>
        </p:grpSpPr>
        <p:sp>
          <p:nvSpPr>
            <p:cNvPr id="24" name="Oval 23"/>
            <p:cNvSpPr/>
            <p:nvPr/>
          </p:nvSpPr>
          <p:spPr>
            <a:xfrm>
              <a:off x="6454212" y="1524000"/>
              <a:ext cx="403788" cy="832556"/>
            </a:xfrm>
            <a:prstGeom prst="ellipse">
              <a:avLst/>
            </a:prstGeom>
            <a:grpFill/>
            <a:ln>
              <a:solidFill>
                <a:srgbClr val="29293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  <p:sp>
          <p:nvSpPr>
            <p:cNvPr id="25" name="Oval 24"/>
            <p:cNvSpPr/>
            <p:nvPr/>
          </p:nvSpPr>
          <p:spPr>
            <a:xfrm>
              <a:off x="6865270" y="1524000"/>
              <a:ext cx="403788" cy="832556"/>
            </a:xfrm>
            <a:prstGeom prst="ellipse">
              <a:avLst/>
            </a:prstGeom>
            <a:grpFill/>
            <a:ln>
              <a:solidFill>
                <a:srgbClr val="29293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</p:grpSp>
      <p:cxnSp>
        <p:nvCxnSpPr>
          <p:cNvPr id="30" name="Straight Connector 29"/>
          <p:cNvCxnSpPr/>
          <p:nvPr/>
        </p:nvCxnSpPr>
        <p:spPr>
          <a:xfrm>
            <a:off x="5852402" y="4784953"/>
            <a:ext cx="208538" cy="0"/>
          </a:xfrm>
          <a:prstGeom prst="line">
            <a:avLst/>
          </a:prstGeom>
          <a:ln>
            <a:solidFill>
              <a:srgbClr val="2929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422886" y="1524000"/>
            <a:ext cx="749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GIRK</a:t>
            </a:r>
            <a:endParaRPr lang="en-US" dirty="0"/>
          </a:p>
        </p:txBody>
      </p:sp>
      <p:sp>
        <p:nvSpPr>
          <p:cNvPr id="32" name="Multiply 31"/>
          <p:cNvSpPr/>
          <p:nvPr/>
        </p:nvSpPr>
        <p:spPr>
          <a:xfrm>
            <a:off x="5852402" y="2709333"/>
            <a:ext cx="638482" cy="463682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385901" y="4772859"/>
            <a:ext cx="86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VGCC</a:t>
            </a:r>
            <a:endParaRPr lang="en-US" dirty="0"/>
          </a:p>
        </p:txBody>
      </p:sp>
      <p:cxnSp>
        <p:nvCxnSpPr>
          <p:cNvPr id="34" name="Curved Connector 33"/>
          <p:cNvCxnSpPr/>
          <p:nvPr/>
        </p:nvCxnSpPr>
        <p:spPr>
          <a:xfrm rot="10800000" flipV="1">
            <a:off x="4717144" y="4935986"/>
            <a:ext cx="1160677" cy="748775"/>
          </a:xfrm>
          <a:prstGeom prst="curvedConnector3">
            <a:avLst>
              <a:gd name="adj1" fmla="val 109399"/>
            </a:avLst>
          </a:prstGeom>
          <a:ln>
            <a:solidFill>
              <a:srgbClr val="29293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612874" y="5687258"/>
            <a:ext cx="208538" cy="0"/>
          </a:xfrm>
          <a:prstGeom prst="line">
            <a:avLst/>
          </a:prstGeom>
          <a:ln>
            <a:solidFill>
              <a:srgbClr val="2929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4438952" y="5701255"/>
            <a:ext cx="173922" cy="1789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845353" y="5701255"/>
            <a:ext cx="173922" cy="1789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630182" y="5790721"/>
            <a:ext cx="173922" cy="1789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932314" y="5448335"/>
            <a:ext cx="173922" cy="1789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278399" y="5512827"/>
            <a:ext cx="173922" cy="1789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191438" y="5764189"/>
            <a:ext cx="173922" cy="1789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66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Presynaptic terminology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autoreceptor</a:t>
            </a:r>
            <a:endParaRPr lang="en-US" dirty="0"/>
          </a:p>
        </p:txBody>
      </p:sp>
      <p:pic>
        <p:nvPicPr>
          <p:cNvPr id="13" name="Content Placeholder 12" descr="Screen Shot 2018-04-22 at 4.10.10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41" r="-15141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heteroceptor</a:t>
            </a:r>
            <a:endParaRPr lang="en-US" dirty="0"/>
          </a:p>
        </p:txBody>
      </p:sp>
      <p:pic>
        <p:nvPicPr>
          <p:cNvPr id="11" name="Content Placeholder 10" descr="Screen Shot 2018-04-22 at 3.48.18 PM.png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048" b="-28048"/>
          <a:stretch>
            <a:fillRect/>
          </a:stretch>
        </p:blipFill>
        <p:spPr/>
      </p:pic>
      <p:sp>
        <p:nvSpPr>
          <p:cNvPr id="12" name="TextBox 11"/>
          <p:cNvSpPr txBox="1"/>
          <p:nvPr/>
        </p:nvSpPr>
        <p:spPr>
          <a:xfrm>
            <a:off x="4754880" y="6488668"/>
            <a:ext cx="3905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Cameron and Williams, 1993 </a:t>
            </a:r>
            <a:r>
              <a:rPr lang="en-US" i="1" dirty="0" smtClean="0"/>
              <a:t>Nature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3859" y="6488668"/>
            <a:ext cx="314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Phillips et al., 2002 </a:t>
            </a:r>
            <a:r>
              <a:rPr lang="en-US" i="1" dirty="0" smtClean="0"/>
              <a:t>Synapse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86118" y="2438400"/>
            <a:ext cx="493058" cy="56477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36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Modulation of GPCR signaling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 Protein Receptor Kinases (GRKs)</a:t>
            </a:r>
          </a:p>
          <a:p>
            <a:endParaRPr lang="en-US" dirty="0"/>
          </a:p>
          <a:p>
            <a:r>
              <a:rPr lang="en-US" dirty="0" err="1" smtClean="0"/>
              <a:t>Arrestin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Regulators of G Protein Signaling (RGS) Proteins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9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GRK and </a:t>
            </a:r>
            <a:r>
              <a:rPr lang="en-US" dirty="0" err="1" smtClean="0"/>
              <a:t>Arrestin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77333" y="2711449"/>
            <a:ext cx="7069667" cy="3963107"/>
            <a:chOff x="677333" y="2711449"/>
            <a:chExt cx="7069667" cy="3963107"/>
          </a:xfrm>
        </p:grpSpPr>
        <p:pic>
          <p:nvPicPr>
            <p:cNvPr id="6" name="Picture 5" descr="Screen Shot 2018-04-22 at 5.35.59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2711449"/>
              <a:ext cx="6756400" cy="37211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677333" y="5940778"/>
              <a:ext cx="5940778" cy="7337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9333" y="1524000"/>
            <a:ext cx="8782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Acute receptor desensitization: In the continued presence of agonist, signal declines</a:t>
            </a:r>
          </a:p>
          <a:p>
            <a:endParaRPr lang="en-US" dirty="0"/>
          </a:p>
          <a:p>
            <a:r>
              <a:rPr lang="en-US" dirty="0" smtClean="0"/>
              <a:t>Prolonged desensitization: Smaller signal to same test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09597" y="6571217"/>
            <a:ext cx="2674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Virk</a:t>
            </a:r>
            <a:r>
              <a:rPr lang="en-US" sz="1200" dirty="0" smtClean="0"/>
              <a:t> and Williams, </a:t>
            </a:r>
            <a:r>
              <a:rPr lang="en-US" sz="1200" i="1" dirty="0" smtClean="0"/>
              <a:t>Mol. Pharm</a:t>
            </a:r>
            <a:r>
              <a:rPr lang="en-US" sz="1200" dirty="0" smtClean="0"/>
              <a:t>, 2008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69062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GRK and </a:t>
            </a:r>
            <a:r>
              <a:rPr lang="en-US" dirty="0" err="1" smtClean="0"/>
              <a:t>Arrestin</a:t>
            </a:r>
            <a:endParaRPr lang="en-US" dirty="0"/>
          </a:p>
        </p:txBody>
      </p:sp>
      <p:pic>
        <p:nvPicPr>
          <p:cNvPr id="3" name="Picture 2" descr="Screen Shot 2018-04-22 at 5.12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084"/>
            <a:ext cx="9144000" cy="5429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41038" y="6587446"/>
            <a:ext cx="2802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Williams, J.T. et al., 2013 </a:t>
            </a:r>
            <a:r>
              <a:rPr lang="en-US" sz="1200" i="1" dirty="0" smtClean="0"/>
              <a:t>Pharm. Rev.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347418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RGS in the G Protein cycle</a:t>
            </a:r>
            <a:endParaRPr lang="en-US" dirty="0"/>
          </a:p>
        </p:txBody>
      </p:sp>
      <p:pic>
        <p:nvPicPr>
          <p:cNvPr id="3" name="Picture 2" descr="downloa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35" y="1610550"/>
            <a:ext cx="3173572" cy="52227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20905" y="1849348"/>
            <a:ext cx="39824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1. Receptor activation promotes exchange of GDP for GTP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2. Alpha and beta/gamma separate</a:t>
            </a:r>
          </a:p>
          <a:p>
            <a:endParaRPr lang="en-US" dirty="0"/>
          </a:p>
          <a:p>
            <a:r>
              <a:rPr lang="en-US" i="1" dirty="0" smtClean="0"/>
              <a:t>SIGNALING</a:t>
            </a:r>
          </a:p>
          <a:p>
            <a:endParaRPr lang="en-US" dirty="0"/>
          </a:p>
          <a:p>
            <a:r>
              <a:rPr lang="en-US" dirty="0" smtClean="0"/>
              <a:t>3. G alpha is auto-catalytic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GTP into GDP hydrolysis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RGS can speed hydrolysis and limit G Protein signaling</a:t>
            </a:r>
          </a:p>
          <a:p>
            <a:endParaRPr lang="en-US" dirty="0"/>
          </a:p>
          <a:p>
            <a:r>
              <a:rPr lang="en-US" dirty="0" smtClean="0"/>
              <a:t>RGS = </a:t>
            </a:r>
            <a:r>
              <a:rPr lang="en-US" b="1" dirty="0"/>
              <a:t>R</a:t>
            </a:r>
            <a:r>
              <a:rPr lang="en-US" dirty="0" smtClean="0"/>
              <a:t>egulator of </a:t>
            </a:r>
            <a:r>
              <a:rPr lang="en-US" b="1" dirty="0" smtClean="0"/>
              <a:t>G</a:t>
            </a:r>
            <a:r>
              <a:rPr lang="en-US" dirty="0" smtClean="0"/>
              <a:t> Protein </a:t>
            </a:r>
            <a:r>
              <a:rPr lang="en-US" b="1" dirty="0" smtClean="0"/>
              <a:t>S</a:t>
            </a:r>
            <a:r>
              <a:rPr lang="en-US" dirty="0" smtClean="0"/>
              <a:t>ignaling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76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RGS proteins</a:t>
            </a:r>
            <a:endParaRPr lang="en-US" dirty="0"/>
          </a:p>
        </p:txBody>
      </p:sp>
      <p:pic>
        <p:nvPicPr>
          <p:cNvPr id="3" name="Picture 2" descr="1-s2.0-S2211124715006415-gr1_lr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5" y="2826091"/>
            <a:ext cx="4091026" cy="3780130"/>
          </a:xfrm>
          <a:prstGeom prst="rect">
            <a:avLst/>
          </a:prstGeom>
        </p:spPr>
      </p:pic>
      <p:pic>
        <p:nvPicPr>
          <p:cNvPr id="5" name="Picture 4" descr="1-s2.0-S2211124715006415-gr7_lr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227" y="2966909"/>
            <a:ext cx="3023006" cy="36393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275" y="2049138"/>
            <a:ext cx="3417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Red: activate </a:t>
            </a:r>
            <a:r>
              <a:rPr lang="en-US" dirty="0" smtClean="0">
                <a:latin typeface="Symbol" charset="2"/>
                <a:cs typeface="Symbol" charset="2"/>
              </a:rPr>
              <a:t>a</a:t>
            </a:r>
            <a:r>
              <a:rPr lang="en-US" dirty="0" smtClean="0"/>
              <a:t>2-R</a:t>
            </a:r>
          </a:p>
          <a:p>
            <a:r>
              <a:rPr lang="en-US" dirty="0" smtClean="0"/>
              <a:t>Blue: activate GABA-B receptor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03227" y="2326137"/>
            <a:ext cx="213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Now, inhibit RGS-4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32089" y="3804655"/>
            <a:ext cx="3084689" cy="294045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550223"/>
            <a:ext cx="3273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Lur</a:t>
            </a:r>
            <a:r>
              <a:rPr lang="en-US" sz="1400" dirty="0" smtClean="0"/>
              <a:t>, G. &amp; </a:t>
            </a:r>
            <a:r>
              <a:rPr lang="en-US" sz="1400" dirty="0" err="1" smtClean="0"/>
              <a:t>Higley</a:t>
            </a:r>
            <a:r>
              <a:rPr lang="en-US" sz="1400" dirty="0" smtClean="0"/>
              <a:t>, M. </a:t>
            </a:r>
            <a:r>
              <a:rPr lang="en-US" sz="1400" i="1" dirty="0" smtClean="0"/>
              <a:t>Cell Reports, 2015</a:t>
            </a:r>
            <a:endParaRPr lang="en-US" sz="1400" i="1" dirty="0"/>
          </a:p>
        </p:txBody>
      </p:sp>
      <p:pic>
        <p:nvPicPr>
          <p:cNvPr id="4" name="Picture 3" descr="11bd7f54-64eb-4d6a-b455-ac1b01cc36c7_w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444" y="409223"/>
            <a:ext cx="931333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4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RGS proteins</a:t>
            </a:r>
            <a:endParaRPr lang="en-US" dirty="0"/>
          </a:p>
        </p:txBody>
      </p:sp>
      <p:pic>
        <p:nvPicPr>
          <p:cNvPr id="8" name="Picture 7" descr="1-s2.0-S2211124715006415-fx1_lr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61" y="2304288"/>
            <a:ext cx="4070148" cy="407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03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 stuff: biased </a:t>
            </a:r>
            <a:r>
              <a:rPr lang="en-US" dirty="0" err="1" smtClean="0"/>
              <a:t>agonism</a:t>
            </a:r>
            <a:endParaRPr lang="en-US" dirty="0"/>
          </a:p>
        </p:txBody>
      </p:sp>
      <p:pic>
        <p:nvPicPr>
          <p:cNvPr id="3" name="Picture 2" descr="Screen Shot 2018-04-22 at 5.50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01" y="2130777"/>
            <a:ext cx="4254599" cy="447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50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 stuff: biased </a:t>
            </a:r>
            <a:r>
              <a:rPr lang="en-US" dirty="0" err="1" smtClean="0"/>
              <a:t>agonism</a:t>
            </a:r>
            <a:endParaRPr lang="en-US" dirty="0"/>
          </a:p>
        </p:txBody>
      </p:sp>
      <p:pic>
        <p:nvPicPr>
          <p:cNvPr id="4" name="Picture 3" descr="Screen Shot 2018-04-22 at 5.12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09" y="1664508"/>
            <a:ext cx="8316383" cy="502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80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name some GPCRs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Pair up with neighbor</a:t>
            </a:r>
          </a:p>
          <a:p>
            <a:endParaRPr lang="en-US" dirty="0"/>
          </a:p>
          <a:p>
            <a:r>
              <a:rPr lang="en-US" dirty="0" smtClean="0"/>
              <a:t>Think of ~5 GPCRs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33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 stuff: DREADDs</a:t>
            </a:r>
            <a:endParaRPr lang="en-US" dirty="0"/>
          </a:p>
        </p:txBody>
      </p:sp>
      <p:pic>
        <p:nvPicPr>
          <p:cNvPr id="3" name="Picture 2" descr="dreadd-schematic.gif__750x337_q85_subsampling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887"/>
            <a:ext cx="9144000" cy="41141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508667"/>
            <a:ext cx="620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Designer receptors exclusively activated by designer drugs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90537" y="6518112"/>
            <a:ext cx="1690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addgene.com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80820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3"/>
              </a:rPr>
              <a:t>paul.kramer@nih.gov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0020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 stuff: allosteric modulation</a:t>
            </a:r>
            <a:endParaRPr lang="en-US" dirty="0"/>
          </a:p>
        </p:txBody>
      </p:sp>
      <p:pic>
        <p:nvPicPr>
          <p:cNvPr id="3" name="Picture 2" descr="Screen Shot 2018-04-22 at 5.55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86" y="3130550"/>
            <a:ext cx="6794500" cy="3390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9111" y="1411112"/>
            <a:ext cx="849488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Allosteric modulators bind to site other than </a:t>
            </a:r>
            <a:r>
              <a:rPr lang="en-US" dirty="0" err="1" smtClean="0"/>
              <a:t>orthosteric</a:t>
            </a:r>
            <a:r>
              <a:rPr lang="en-US" dirty="0" smtClean="0"/>
              <a:t> agonist</a:t>
            </a:r>
          </a:p>
          <a:p>
            <a:endParaRPr lang="en-US" dirty="0" smtClean="0"/>
          </a:p>
          <a:p>
            <a:r>
              <a:rPr lang="en-US" dirty="0" smtClean="0"/>
              <a:t>Enhance or depress activity without activating receptors, or enhance certain biased pathways</a:t>
            </a:r>
          </a:p>
          <a:p>
            <a:endParaRPr lang="en-US" dirty="0"/>
          </a:p>
          <a:p>
            <a:r>
              <a:rPr lang="en-US" dirty="0" smtClean="0"/>
              <a:t>Target for drug development due to no direct activation of receptors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80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new stuff: DREADDs</a:t>
            </a:r>
            <a:br>
              <a:rPr lang="en-US" dirty="0" smtClean="0"/>
            </a:br>
            <a:r>
              <a:rPr lang="en-US" dirty="0" smtClean="0"/>
              <a:t>BE CAREFUL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68868" y="6518111"/>
            <a:ext cx="2075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Gomez et al., Sci</a:t>
            </a:r>
            <a:r>
              <a:rPr lang="en-US" sz="1200" i="1" dirty="0" smtClean="0"/>
              <a:t>ence </a:t>
            </a:r>
            <a:r>
              <a:rPr lang="en-US" sz="1200" dirty="0" smtClean="0"/>
              <a:t>2017 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564444" y="1933222"/>
            <a:ext cx="66351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Recent paper shows: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CNO doesn’t cross the BBB as well as </a:t>
            </a:r>
            <a:r>
              <a:rPr lang="en-US" dirty="0" err="1"/>
              <a:t>c</a:t>
            </a:r>
            <a:r>
              <a:rPr lang="en-US" dirty="0" err="1" smtClean="0"/>
              <a:t>lozipine</a:t>
            </a:r>
            <a:r>
              <a:rPr lang="en-US" dirty="0" smtClean="0"/>
              <a:t> (metabolite)</a:t>
            </a:r>
          </a:p>
          <a:p>
            <a:endParaRPr lang="en-US" dirty="0"/>
          </a:p>
        </p:txBody>
      </p:sp>
      <p:pic>
        <p:nvPicPr>
          <p:cNvPr id="7" name="Picture 6" descr="Screen Shot 2018-04-23 at 8.09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444" y="3014839"/>
            <a:ext cx="6083300" cy="2832100"/>
          </a:xfrm>
          <a:prstGeom prst="rect">
            <a:avLst/>
          </a:prstGeom>
        </p:spPr>
      </p:pic>
      <p:pic>
        <p:nvPicPr>
          <p:cNvPr id="8" name="Picture 7" descr="Screen Shot 2018-04-23 at 8.09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844" y="3167239"/>
            <a:ext cx="60833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28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new stuff: DREADDs</a:t>
            </a:r>
            <a:br>
              <a:rPr lang="en-US" dirty="0" smtClean="0"/>
            </a:br>
            <a:r>
              <a:rPr lang="en-US" dirty="0" smtClean="0"/>
              <a:t>BE CAREFUL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68868" y="6518111"/>
            <a:ext cx="2075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Gomez et al., Sci</a:t>
            </a:r>
            <a:r>
              <a:rPr lang="en-US" sz="1200" i="1" dirty="0" smtClean="0"/>
              <a:t>ence </a:t>
            </a:r>
            <a:r>
              <a:rPr lang="en-US" sz="1200" dirty="0" smtClean="0"/>
              <a:t>2017 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564444" y="1933222"/>
            <a:ext cx="52501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Recent paper shows: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Clozizpine</a:t>
            </a:r>
            <a:r>
              <a:rPr lang="en-US" dirty="0" smtClean="0"/>
              <a:t> binds with high affinity to DREADDs</a:t>
            </a:r>
          </a:p>
          <a:p>
            <a:endParaRPr lang="en-US" dirty="0"/>
          </a:p>
        </p:txBody>
      </p:sp>
      <p:pic>
        <p:nvPicPr>
          <p:cNvPr id="3" name="Picture 2" descr="Screen Shot 2018-04-23 at 8.11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3203223"/>
            <a:ext cx="75184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64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new stuff: DREADDs</a:t>
            </a:r>
            <a:br>
              <a:rPr lang="en-US" dirty="0" smtClean="0"/>
            </a:br>
            <a:r>
              <a:rPr lang="en-US" dirty="0" smtClean="0"/>
              <a:t>BE CAREFUL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68868" y="6518111"/>
            <a:ext cx="2075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Gomez et al., Sci</a:t>
            </a:r>
            <a:r>
              <a:rPr lang="en-US" sz="1200" i="1" dirty="0" smtClean="0"/>
              <a:t>ence </a:t>
            </a:r>
            <a:r>
              <a:rPr lang="en-US" sz="1200" dirty="0" smtClean="0"/>
              <a:t>2017 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564444" y="1933222"/>
            <a:ext cx="44550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Recent paper shows: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Clozipine</a:t>
            </a:r>
            <a:r>
              <a:rPr lang="en-US" dirty="0" smtClean="0"/>
              <a:t> potently activates DREADDS</a:t>
            </a:r>
          </a:p>
          <a:p>
            <a:endParaRPr lang="en-US" dirty="0"/>
          </a:p>
        </p:txBody>
      </p:sp>
      <p:pic>
        <p:nvPicPr>
          <p:cNvPr id="3" name="Picture 2" descr="Screen Shot 2018-04-23 at 8.12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076" y="3242028"/>
            <a:ext cx="38862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82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new stuff: DREADDs</a:t>
            </a:r>
            <a:br>
              <a:rPr lang="en-US" dirty="0" smtClean="0"/>
            </a:br>
            <a:r>
              <a:rPr lang="en-US" dirty="0" smtClean="0"/>
              <a:t>BE CAREFUL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68868" y="6518111"/>
            <a:ext cx="2075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Gomez et al., Sci</a:t>
            </a:r>
            <a:r>
              <a:rPr lang="en-US" sz="1200" i="1" dirty="0" smtClean="0"/>
              <a:t>ence </a:t>
            </a:r>
            <a:r>
              <a:rPr lang="en-US" sz="1200" dirty="0" smtClean="0"/>
              <a:t>2017 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564444" y="1933222"/>
            <a:ext cx="5160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Recent paper shows: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Clozipine</a:t>
            </a:r>
            <a:r>
              <a:rPr lang="en-US" dirty="0" smtClean="0"/>
              <a:t> elicits “DREADD-specific” behaviors</a:t>
            </a:r>
          </a:p>
          <a:p>
            <a:endParaRPr lang="en-US" dirty="0"/>
          </a:p>
        </p:txBody>
      </p:sp>
      <p:pic>
        <p:nvPicPr>
          <p:cNvPr id="4" name="Picture 3" descr="Screen Shot 2018-04-23 at 8.12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56552"/>
            <a:ext cx="83566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79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8465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GPCR endogenous ligands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73352"/>
            <a:ext cx="4038600" cy="471830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Amines:</a:t>
            </a:r>
          </a:p>
          <a:p>
            <a:pPr lvl="1"/>
            <a:r>
              <a:rPr lang="en-US" dirty="0" smtClean="0"/>
              <a:t>Dopamine</a:t>
            </a:r>
          </a:p>
          <a:p>
            <a:pPr lvl="1"/>
            <a:r>
              <a:rPr lang="en-US" dirty="0" smtClean="0"/>
              <a:t>Norepinephrine</a:t>
            </a:r>
          </a:p>
          <a:p>
            <a:pPr lvl="1"/>
            <a:r>
              <a:rPr lang="en-US" dirty="0" smtClean="0"/>
              <a:t>Serotonin</a:t>
            </a:r>
          </a:p>
          <a:p>
            <a:r>
              <a:rPr lang="en-US" dirty="0" smtClean="0"/>
              <a:t>Peptides:</a:t>
            </a:r>
          </a:p>
          <a:p>
            <a:pPr lvl="1"/>
            <a:r>
              <a:rPr lang="en-US" dirty="0" smtClean="0"/>
              <a:t>Opioids</a:t>
            </a:r>
          </a:p>
          <a:p>
            <a:pPr lvl="1"/>
            <a:r>
              <a:rPr lang="en-US" dirty="0" err="1"/>
              <a:t>Leptin</a:t>
            </a:r>
            <a:endParaRPr lang="en-US" dirty="0"/>
          </a:p>
          <a:p>
            <a:pPr lvl="1"/>
            <a:r>
              <a:rPr lang="en-US" dirty="0" smtClean="0"/>
              <a:t>Ghrelin</a:t>
            </a:r>
          </a:p>
          <a:p>
            <a:r>
              <a:rPr lang="en-US" dirty="0" smtClean="0"/>
              <a:t>Neurotransmitters:</a:t>
            </a:r>
          </a:p>
          <a:p>
            <a:pPr lvl="1"/>
            <a:r>
              <a:rPr lang="en-US" dirty="0" smtClean="0"/>
              <a:t>Glutamate</a:t>
            </a:r>
          </a:p>
          <a:p>
            <a:pPr lvl="1"/>
            <a:r>
              <a:rPr lang="en-US" dirty="0" smtClean="0"/>
              <a:t>GABA</a:t>
            </a:r>
          </a:p>
          <a:p>
            <a:pPr lvl="1"/>
            <a:r>
              <a:rPr lang="en-US" dirty="0" smtClean="0"/>
              <a:t>ACh</a:t>
            </a: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4648200" y="1339065"/>
            <a:ext cx="4038600" cy="471830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Hormones:</a:t>
            </a:r>
          </a:p>
          <a:p>
            <a:pPr lvl="1"/>
            <a:r>
              <a:rPr lang="en-US" dirty="0" smtClean="0"/>
              <a:t>Estrogen</a:t>
            </a:r>
          </a:p>
          <a:p>
            <a:pPr lvl="1"/>
            <a:r>
              <a:rPr lang="en-US" dirty="0" smtClean="0"/>
              <a:t>Oxytocin</a:t>
            </a:r>
          </a:p>
          <a:p>
            <a:r>
              <a:rPr lang="en-US" dirty="0" smtClean="0"/>
              <a:t>Sensory:</a:t>
            </a:r>
          </a:p>
          <a:p>
            <a:pPr lvl="1"/>
            <a:r>
              <a:rPr lang="en-US" dirty="0" smtClean="0"/>
              <a:t>Odors</a:t>
            </a:r>
          </a:p>
          <a:p>
            <a:pPr lvl="1"/>
            <a:r>
              <a:rPr lang="en-US" dirty="0" smtClean="0"/>
              <a:t>Tastes</a:t>
            </a:r>
          </a:p>
          <a:p>
            <a:pPr lvl="1"/>
            <a:r>
              <a:rPr lang="en-US" dirty="0" smtClean="0"/>
              <a:t>Photons</a:t>
            </a:r>
          </a:p>
          <a:p>
            <a:r>
              <a:rPr lang="en-US" dirty="0" smtClean="0"/>
              <a:t>Other:</a:t>
            </a:r>
          </a:p>
          <a:p>
            <a:pPr lvl="1"/>
            <a:r>
              <a:rPr lang="en-US" dirty="0" smtClean="0"/>
              <a:t>Calcium</a:t>
            </a:r>
          </a:p>
          <a:p>
            <a:pPr lvl="1"/>
            <a:r>
              <a:rPr lang="en-US" dirty="0" smtClean="0"/>
              <a:t>Cannabinoid</a:t>
            </a:r>
          </a:p>
          <a:p>
            <a:pPr lvl="1"/>
            <a:r>
              <a:rPr lang="en-US" dirty="0" smtClean="0"/>
              <a:t>Adenosine</a:t>
            </a:r>
          </a:p>
          <a:p>
            <a:pPr lvl="1"/>
            <a:r>
              <a:rPr lang="en-US" dirty="0" smtClean="0"/>
              <a:t>Histamine</a:t>
            </a:r>
          </a:p>
          <a:p>
            <a:r>
              <a:rPr lang="en-US" dirty="0" smtClean="0"/>
              <a:t>+ more! Way more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/>
              <a:t>O</a:t>
            </a:r>
            <a:r>
              <a:rPr lang="en-US" dirty="0" smtClean="0"/>
              <a:t>rphans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728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Let’s name some GPCRs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Pair up with neighbor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Think of ~5 GPCRs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How do these receptors and their ligands emerge in everyday culture?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85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GPCR overview</a:t>
            </a:r>
          </a:p>
          <a:p>
            <a:endParaRPr lang="en-US" dirty="0"/>
          </a:p>
          <a:p>
            <a:r>
              <a:rPr lang="en-US" dirty="0" smtClean="0"/>
              <a:t>G Proteins</a:t>
            </a:r>
          </a:p>
          <a:p>
            <a:endParaRPr lang="en-US" dirty="0"/>
          </a:p>
          <a:p>
            <a:r>
              <a:rPr lang="en-US" dirty="0" smtClean="0"/>
              <a:t>GPCR exemplars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BREAK!</a:t>
            </a:r>
          </a:p>
          <a:p>
            <a:endParaRPr lang="en-US" dirty="0"/>
          </a:p>
          <a:p>
            <a:r>
              <a:rPr lang="en-US" dirty="0" smtClean="0"/>
              <a:t>Physiological roles </a:t>
            </a:r>
            <a:r>
              <a:rPr lang="mr-IN" dirty="0" smtClean="0"/>
              <a:t>–</a:t>
            </a:r>
            <a:r>
              <a:rPr lang="en-US" dirty="0" smtClean="0"/>
              <a:t> modulation!</a:t>
            </a:r>
          </a:p>
          <a:p>
            <a:endParaRPr lang="en-US" dirty="0"/>
          </a:p>
          <a:p>
            <a:r>
              <a:rPr lang="en-US" dirty="0" smtClean="0"/>
              <a:t>Recent developments</a:t>
            </a:r>
          </a:p>
        </p:txBody>
      </p:sp>
    </p:spTree>
    <p:extLst>
      <p:ext uri="{BB962C8B-B14F-4D97-AF65-F5344CB8AC3E}">
        <p14:creationId xmlns:p14="http://schemas.microsoft.com/office/powerpoint/2010/main" val="1485096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c8a92c069a84aa235f907e2c0c0ca_jumb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8316">
            <a:off x="5562843" y="4340165"/>
            <a:ext cx="2216974" cy="1710361"/>
          </a:xfrm>
          <a:prstGeom prst="rect">
            <a:avLst/>
          </a:prstGeom>
        </p:spPr>
      </p:pic>
      <p:pic>
        <p:nvPicPr>
          <p:cNvPr id="4" name="Picture 3" descr="listen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42155">
            <a:off x="3839539" y="1401165"/>
            <a:ext cx="1782795" cy="178279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167028" y="2798680"/>
            <a:ext cx="2935252" cy="1867123"/>
            <a:chOff x="3167028" y="2798680"/>
            <a:chExt cx="2935252" cy="1867123"/>
          </a:xfrm>
        </p:grpSpPr>
        <p:pic>
          <p:nvPicPr>
            <p:cNvPr id="3" name="Picture 2" descr="GPCR_simp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7028" y="2798680"/>
              <a:ext cx="2935252" cy="1867123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5178466" y="4080895"/>
              <a:ext cx="797453" cy="4315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17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8774</TotalTime>
  <Words>1689</Words>
  <Application>Microsoft Macintosh PowerPoint</Application>
  <PresentationFormat>On-screen Show (4:3)</PresentationFormat>
  <Paragraphs>443</Paragraphs>
  <Slides>56</Slides>
  <Notes>20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Clarity</vt:lpstr>
      <vt:lpstr>The fun stuff</vt:lpstr>
      <vt:lpstr>Who am I?</vt:lpstr>
      <vt:lpstr>Final classes overview</vt:lpstr>
      <vt:lpstr>GPCRs are the most important proteins in the brain</vt:lpstr>
      <vt:lpstr>Let’s name some GPCRs</vt:lpstr>
      <vt:lpstr>GPCR endogenous ligands</vt:lpstr>
      <vt:lpstr>Let’s name some GPCRs</vt:lpstr>
      <vt:lpstr>Outline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 Proteins</vt:lpstr>
      <vt:lpstr>GTP controversy</vt:lpstr>
      <vt:lpstr>PowerPoint Presentation</vt:lpstr>
      <vt:lpstr>G Protein cycle</vt:lpstr>
      <vt:lpstr>G Protein cycle – more realistic</vt:lpstr>
      <vt:lpstr>Not all G Proteins are created equal</vt:lpstr>
      <vt:lpstr>GPCR endogenous ligands</vt:lpstr>
      <vt:lpstr>Dopamine Receptors</vt:lpstr>
      <vt:lpstr>GPCR endogenous ligands</vt:lpstr>
      <vt:lpstr>Discussion</vt:lpstr>
      <vt:lpstr>Effectors</vt:lpstr>
      <vt:lpstr>Effectors – simplified</vt:lpstr>
      <vt:lpstr>Effectors – Dopamine Receptors</vt:lpstr>
      <vt:lpstr>Effectors – Dopamine Receptors</vt:lpstr>
      <vt:lpstr>Effectors – Glutamate Receptors (Gq)</vt:lpstr>
      <vt:lpstr>Stretch Break – 5 minutes!</vt:lpstr>
      <vt:lpstr>Outline today</vt:lpstr>
      <vt:lpstr>Outline today</vt:lpstr>
      <vt:lpstr>Postsynaptic</vt:lpstr>
      <vt:lpstr>Postsynaptic</vt:lpstr>
      <vt:lpstr>Postsynaptic</vt:lpstr>
      <vt:lpstr>Postsynaptic</vt:lpstr>
      <vt:lpstr>Postsynaptic</vt:lpstr>
      <vt:lpstr>Presynaptic</vt:lpstr>
      <vt:lpstr>Presynaptic inhibition is independent of GIRK (in CA1, CA3 hippocampus)</vt:lpstr>
      <vt:lpstr>Presynaptic inhibition is independent of GIRK (in CA1, CA3 hippocampus)</vt:lpstr>
      <vt:lpstr>Presynaptic inhibition is independent of GIRK (in CA1, CA3 hippocampus)</vt:lpstr>
      <vt:lpstr>Presynaptic terminology</vt:lpstr>
      <vt:lpstr>Modulation of GPCR signaling</vt:lpstr>
      <vt:lpstr>GRK and Arrestin</vt:lpstr>
      <vt:lpstr>GRK and Arrestin</vt:lpstr>
      <vt:lpstr>RGS in the G Protein cycle</vt:lpstr>
      <vt:lpstr>RGS proteins</vt:lpstr>
      <vt:lpstr>RGS proteins</vt:lpstr>
      <vt:lpstr>The new stuff: biased agonism</vt:lpstr>
      <vt:lpstr>The new stuff: biased agonism</vt:lpstr>
      <vt:lpstr>The new stuff: DREADDs</vt:lpstr>
      <vt:lpstr>Contact information</vt:lpstr>
      <vt:lpstr>The new stuff: allosteric modulation</vt:lpstr>
      <vt:lpstr>The new stuff: DREADDs BE CAREFUL</vt:lpstr>
      <vt:lpstr>The new stuff: DREADDs BE CAREFUL</vt:lpstr>
      <vt:lpstr>The new stuff: DREADDs BE CAREFUL</vt:lpstr>
      <vt:lpstr>The new stuff: DREADDs BE CAREFUL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Kramer</dc:creator>
  <cp:lastModifiedBy>Paul Kramer</cp:lastModifiedBy>
  <cp:revision>172</cp:revision>
  <dcterms:created xsi:type="dcterms:W3CDTF">2018-03-21T12:07:27Z</dcterms:created>
  <dcterms:modified xsi:type="dcterms:W3CDTF">2018-05-01T15:37:28Z</dcterms:modified>
</cp:coreProperties>
</file>